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67" r:id="rId2"/>
    <p:sldId id="266" r:id="rId3"/>
    <p:sldId id="265" r:id="rId4"/>
    <p:sldId id="283" r:id="rId5"/>
    <p:sldId id="284" r:id="rId6"/>
    <p:sldId id="282" r:id="rId7"/>
    <p:sldId id="256" r:id="rId8"/>
    <p:sldId id="257" r:id="rId9"/>
    <p:sldId id="259" r:id="rId10"/>
    <p:sldId id="260" r:id="rId11"/>
    <p:sldId id="261" r:id="rId12"/>
    <p:sldId id="264" r:id="rId13"/>
    <p:sldId id="268" r:id="rId14"/>
    <p:sldId id="269" r:id="rId15"/>
    <p:sldId id="270" r:id="rId16"/>
    <p:sldId id="271" r:id="rId17"/>
    <p:sldId id="278" r:id="rId18"/>
    <p:sldId id="286" r:id="rId19"/>
    <p:sldId id="287" r:id="rId20"/>
    <p:sldId id="288" r:id="rId21"/>
    <p:sldId id="289" r:id="rId22"/>
    <p:sldId id="294" r:id="rId23"/>
    <p:sldId id="291" r:id="rId24"/>
    <p:sldId id="292" r:id="rId25"/>
    <p:sldId id="293" r:id="rId26"/>
    <p:sldId id="290" r:id="rId27"/>
    <p:sldId id="315" r:id="rId28"/>
    <p:sldId id="316"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18" r:id="rId42"/>
    <p:sldId id="307" r:id="rId43"/>
    <p:sldId id="308" r:id="rId44"/>
    <p:sldId id="309" r:id="rId45"/>
    <p:sldId id="317" r:id="rId46"/>
    <p:sldId id="310" r:id="rId47"/>
    <p:sldId id="311" r:id="rId48"/>
    <p:sldId id="312" r:id="rId49"/>
    <p:sldId id="313" r:id="rId50"/>
    <p:sldId id="314"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97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hPercent val="68"/>
      <c:rotY val="20"/>
      <c:depthPercent val="100"/>
      <c:rAngAx val="1"/>
    </c:view3D>
    <c:floor>
      <c:thickness val="0"/>
      <c:spPr>
        <a:noFill/>
        <a:ln w="9525">
          <a:noFill/>
        </a:ln>
      </c:spPr>
    </c:floor>
    <c:sideWall>
      <c:thickness val="0"/>
      <c:spPr>
        <a:solidFill>
          <a:srgbClr val="C0C0C0"/>
        </a:solidFill>
        <a:ln w="12700">
          <a:solidFill>
            <a:srgbClr val="808080"/>
          </a:solidFill>
          <a:prstDash val="solid"/>
        </a:ln>
      </c:spPr>
    </c:sideWall>
    <c:backWall>
      <c:thickness val="0"/>
      <c:spPr>
        <a:solidFill>
          <a:srgbClr val="C0C0C0"/>
        </a:solidFill>
        <a:ln w="12700">
          <a:solidFill>
            <a:srgbClr val="808080"/>
          </a:solidFill>
          <a:prstDash val="solid"/>
        </a:ln>
      </c:spPr>
    </c:backWall>
    <c:plotArea>
      <c:layout>
        <c:manualLayout>
          <c:layoutTarget val="inner"/>
          <c:xMode val="edge"/>
          <c:yMode val="edge"/>
          <c:x val="0.28608582574772495"/>
          <c:y val="1.7045454545454579E-2"/>
          <c:w val="0.6736020806241898"/>
          <c:h val="0.86174242424242464"/>
        </c:manualLayout>
      </c:layout>
      <c:bar3DChart>
        <c:barDir val="col"/>
        <c:grouping val="clustered"/>
        <c:varyColors val="0"/>
        <c:ser>
          <c:idx val="0"/>
          <c:order val="0"/>
          <c:tx>
            <c:strRef>
              <c:f>Sheet1!$B$1</c:f>
              <c:strCache>
                <c:ptCount val="1"/>
                <c:pt idx="0">
                  <c:v>ARM7TDMI-S</c:v>
                </c:pt>
              </c:strCache>
            </c:strRef>
          </c:tx>
          <c:spPr>
            <a:solidFill>
              <a:srgbClr val="9999FF"/>
            </a:solidFill>
            <a:ln w="10688">
              <a:solidFill>
                <a:srgbClr val="000000"/>
              </a:solidFill>
              <a:prstDash val="solid"/>
            </a:ln>
          </c:spPr>
          <c:invertIfNegative val="0"/>
          <c:dLbls>
            <c:delete val="1"/>
          </c:dLbls>
          <c:val>
            <c:numRef>
              <c:f>Sheet1!$B$2</c:f>
              <c:numCache>
                <c:formatCode>General</c:formatCode>
                <c:ptCount val="1"/>
                <c:pt idx="0">
                  <c:v>184</c:v>
                </c:pt>
              </c:numCache>
            </c:numRef>
          </c:val>
        </c:ser>
        <c:ser>
          <c:idx val="1"/>
          <c:order val="1"/>
          <c:tx>
            <c:strRef>
              <c:f>Sheet1!$C$1</c:f>
              <c:strCache>
                <c:ptCount val="1"/>
                <c:pt idx="0">
                  <c:v>ARM920T</c:v>
                </c:pt>
              </c:strCache>
            </c:strRef>
          </c:tx>
          <c:spPr>
            <a:solidFill>
              <a:srgbClr val="993366"/>
            </a:solidFill>
            <a:ln w="10688">
              <a:solidFill>
                <a:srgbClr val="000000"/>
              </a:solidFill>
              <a:prstDash val="solid"/>
            </a:ln>
          </c:spPr>
          <c:invertIfNegative val="0"/>
          <c:dLbls>
            <c:delete val="1"/>
          </c:dLbls>
          <c:val>
            <c:numRef>
              <c:f>Sheet1!$C$2</c:f>
              <c:numCache>
                <c:formatCode>General</c:formatCode>
                <c:ptCount val="1"/>
                <c:pt idx="0">
                  <c:v>250</c:v>
                </c:pt>
              </c:numCache>
            </c:numRef>
          </c:val>
        </c:ser>
        <c:ser>
          <c:idx val="2"/>
          <c:order val="2"/>
          <c:tx>
            <c:strRef>
              <c:f>Sheet1!$D$1</c:f>
              <c:strCache>
                <c:ptCount val="1"/>
                <c:pt idx="0">
                  <c:v>ARM926EJ-S</c:v>
                </c:pt>
              </c:strCache>
            </c:strRef>
          </c:tx>
          <c:spPr>
            <a:solidFill>
              <a:srgbClr val="FFFFCC"/>
            </a:solidFill>
            <a:ln w="10688">
              <a:solidFill>
                <a:srgbClr val="000000"/>
              </a:solidFill>
              <a:prstDash val="solid"/>
            </a:ln>
          </c:spPr>
          <c:invertIfNegative val="0"/>
          <c:dLbls>
            <c:delete val="1"/>
          </c:dLbls>
          <c:val>
            <c:numRef>
              <c:f>Sheet1!$D$2</c:f>
              <c:numCache>
                <c:formatCode>General</c:formatCode>
                <c:ptCount val="1"/>
                <c:pt idx="0">
                  <c:v>470</c:v>
                </c:pt>
              </c:numCache>
            </c:numRef>
          </c:val>
        </c:ser>
        <c:ser>
          <c:idx val="3"/>
          <c:order val="3"/>
          <c:tx>
            <c:strRef>
              <c:f>Sheet1!$E$1</c:f>
              <c:strCache>
                <c:ptCount val="1"/>
                <c:pt idx="0">
                  <c:v>ARM1026EJ-S</c:v>
                </c:pt>
              </c:strCache>
            </c:strRef>
          </c:tx>
          <c:spPr>
            <a:solidFill>
              <a:srgbClr val="CCFFFF"/>
            </a:solidFill>
            <a:ln w="10688">
              <a:solidFill>
                <a:srgbClr val="000000"/>
              </a:solidFill>
              <a:prstDash val="solid"/>
            </a:ln>
          </c:spPr>
          <c:invertIfNegative val="0"/>
          <c:dLbls>
            <c:delete val="1"/>
          </c:dLbls>
          <c:val>
            <c:numRef>
              <c:f>Sheet1!$E$2</c:f>
              <c:numCache>
                <c:formatCode>General</c:formatCode>
                <c:ptCount val="1"/>
                <c:pt idx="0">
                  <c:v>540</c:v>
                </c:pt>
              </c:numCache>
            </c:numRef>
          </c:val>
        </c:ser>
        <c:ser>
          <c:idx val="4"/>
          <c:order val="4"/>
          <c:tx>
            <c:strRef>
              <c:f>Sheet1!$F$1</c:f>
              <c:strCache>
                <c:ptCount val="1"/>
                <c:pt idx="0">
                  <c:v>ARM1136J-S</c:v>
                </c:pt>
              </c:strCache>
            </c:strRef>
          </c:tx>
          <c:spPr>
            <a:solidFill>
              <a:srgbClr val="660066"/>
            </a:solidFill>
            <a:ln w="10688">
              <a:solidFill>
                <a:srgbClr val="000000"/>
              </a:solidFill>
              <a:prstDash val="solid"/>
            </a:ln>
          </c:spPr>
          <c:invertIfNegative val="0"/>
          <c:dLbls>
            <c:delete val="1"/>
          </c:dLbls>
          <c:val>
            <c:numRef>
              <c:f>Sheet1!$F$2</c:f>
              <c:numCache>
                <c:formatCode>General</c:formatCode>
                <c:ptCount val="1"/>
                <c:pt idx="0">
                  <c:v>610</c:v>
                </c:pt>
              </c:numCache>
            </c:numRef>
          </c:val>
        </c:ser>
        <c:ser>
          <c:idx val="5"/>
          <c:order val="5"/>
          <c:tx>
            <c:strRef>
              <c:f>Sheet1!$G$1</c:f>
              <c:strCache>
                <c:ptCount val="1"/>
                <c:pt idx="0">
                  <c:v>ARM1176JZ-S</c:v>
                </c:pt>
              </c:strCache>
            </c:strRef>
          </c:tx>
          <c:spPr>
            <a:solidFill>
              <a:srgbClr val="FF8080"/>
            </a:solidFill>
            <a:ln w="10688">
              <a:solidFill>
                <a:srgbClr val="000000"/>
              </a:solidFill>
              <a:prstDash val="solid"/>
            </a:ln>
          </c:spPr>
          <c:invertIfNegative val="0"/>
          <c:dLbls>
            <c:delete val="1"/>
          </c:dLbls>
          <c:val>
            <c:numRef>
              <c:f>Sheet1!$G$2</c:f>
              <c:numCache>
                <c:formatCode>General</c:formatCode>
                <c:ptCount val="1"/>
                <c:pt idx="0">
                  <c:v>750</c:v>
                </c:pt>
              </c:numCache>
            </c:numRef>
          </c:val>
        </c:ser>
        <c:ser>
          <c:idx val="6"/>
          <c:order val="6"/>
          <c:tx>
            <c:strRef>
              <c:f>Sheet1!$H$1</c:f>
              <c:strCache>
                <c:ptCount val="1"/>
                <c:pt idx="0">
                  <c:v>Cortex A8</c:v>
                </c:pt>
              </c:strCache>
            </c:strRef>
          </c:tx>
          <c:spPr>
            <a:solidFill>
              <a:srgbClr val="0066CC"/>
            </a:solidFill>
            <a:ln w="10688">
              <a:solidFill>
                <a:srgbClr val="000000"/>
              </a:solidFill>
              <a:prstDash val="solid"/>
            </a:ln>
          </c:spPr>
          <c:invertIfNegative val="0"/>
          <c:dLbls>
            <c:delete val="1"/>
          </c:dLbls>
          <c:val>
            <c:numRef>
              <c:f>Sheet1!$H$2</c:f>
              <c:numCache>
                <c:formatCode>General</c:formatCode>
                <c:ptCount val="1"/>
                <c:pt idx="0">
                  <c:v>1100</c:v>
                </c:pt>
              </c:numCache>
            </c:numRef>
          </c:val>
        </c:ser>
        <c:dLbls>
          <c:showLegendKey val="0"/>
          <c:showVal val="0"/>
          <c:showCatName val="0"/>
          <c:showSerName val="1"/>
          <c:showPercent val="0"/>
          <c:showBubbleSize val="0"/>
        </c:dLbls>
        <c:gapWidth val="150"/>
        <c:shape val="box"/>
        <c:axId val="145838080"/>
        <c:axId val="145840000"/>
        <c:axId val="0"/>
      </c:bar3DChart>
      <c:catAx>
        <c:axId val="145838080"/>
        <c:scaling>
          <c:orientation val="minMax"/>
        </c:scaling>
        <c:delete val="1"/>
        <c:axPos val="b"/>
        <c:title>
          <c:tx>
            <c:rich>
              <a:bodyPr/>
              <a:lstStyle/>
              <a:p>
                <a:pPr>
                  <a:defRPr sz="1574" b="1" i="0" u="none" strike="noStrike" baseline="0">
                    <a:solidFill>
                      <a:srgbClr val="000000"/>
                    </a:solidFill>
                    <a:latin typeface="Arial"/>
                    <a:ea typeface="Arial"/>
                    <a:cs typeface="Arial"/>
                  </a:defRPr>
                </a:pPr>
                <a:r>
                  <a:rPr lang="en-US"/>
                  <a:t>Processor</a:t>
                </a:r>
              </a:p>
            </c:rich>
          </c:tx>
          <c:layout>
            <c:manualLayout>
              <c:xMode val="edge"/>
              <c:yMode val="edge"/>
              <c:x val="0.51658049593115918"/>
              <c:y val="0.92619836721593229"/>
            </c:manualLayout>
          </c:layout>
          <c:overlay val="0"/>
          <c:spPr>
            <a:noFill/>
            <a:ln w="21377">
              <a:noFill/>
            </a:ln>
          </c:spPr>
        </c:title>
        <c:majorTickMark val="out"/>
        <c:minorTickMark val="none"/>
        <c:tickLblPos val="none"/>
        <c:crossAx val="145840000"/>
        <c:crosses val="autoZero"/>
        <c:auto val="0"/>
        <c:lblAlgn val="ctr"/>
        <c:lblOffset val="100"/>
        <c:noMultiLvlLbl val="0"/>
      </c:catAx>
      <c:valAx>
        <c:axId val="145840000"/>
        <c:scaling>
          <c:orientation val="minMax"/>
        </c:scaling>
        <c:delete val="0"/>
        <c:axPos val="l"/>
        <c:majorGridlines>
          <c:spPr>
            <a:ln w="2672">
              <a:solidFill>
                <a:srgbClr val="000000"/>
              </a:solidFill>
              <a:prstDash val="solid"/>
            </a:ln>
          </c:spPr>
        </c:majorGridlines>
        <c:title>
          <c:tx>
            <c:rich>
              <a:bodyPr rot="0" vert="horz"/>
              <a:lstStyle/>
              <a:p>
                <a:pPr algn="ctr">
                  <a:defRPr sz="1574" b="1" i="0" u="none" strike="noStrike" baseline="0">
                    <a:solidFill>
                      <a:srgbClr val="000000"/>
                    </a:solidFill>
                    <a:latin typeface="Arial"/>
                    <a:ea typeface="Arial"/>
                    <a:cs typeface="Arial"/>
                  </a:defRPr>
                </a:pPr>
                <a:r>
                  <a:rPr lang="en-US"/>
                  <a:t>Freq (MHz)</a:t>
                </a:r>
              </a:p>
            </c:rich>
          </c:tx>
          <c:layout>
            <c:manualLayout>
              <c:xMode val="edge"/>
              <c:yMode val="edge"/>
              <c:x val="1.5604693248960326E-2"/>
              <c:y val="0.44128779760518105"/>
            </c:manualLayout>
          </c:layout>
          <c:overlay val="0"/>
          <c:spPr>
            <a:noFill/>
            <a:ln w="21377">
              <a:noFill/>
            </a:ln>
          </c:spPr>
        </c:title>
        <c:numFmt formatCode="General" sourceLinked="1"/>
        <c:majorTickMark val="out"/>
        <c:minorTickMark val="none"/>
        <c:tickLblPos val="nextTo"/>
        <c:spPr>
          <a:ln w="2672">
            <a:solidFill>
              <a:srgbClr val="000000"/>
            </a:solidFill>
            <a:prstDash val="solid"/>
          </a:ln>
        </c:spPr>
        <c:txPr>
          <a:bodyPr rot="0" vert="horz"/>
          <a:lstStyle/>
          <a:p>
            <a:pPr>
              <a:defRPr sz="1579" b="0" i="0" u="none" strike="noStrike" baseline="0">
                <a:solidFill>
                  <a:srgbClr val="000000"/>
                </a:solidFill>
                <a:latin typeface="Arial"/>
                <a:ea typeface="Arial"/>
                <a:cs typeface="Arial"/>
              </a:defRPr>
            </a:pPr>
            <a:endParaRPr lang="en-US"/>
          </a:p>
        </c:txPr>
        <c:crossAx val="145838080"/>
        <c:crosses val="autoZero"/>
        <c:crossBetween val="between"/>
      </c:valAx>
      <c:spPr>
        <a:noFill/>
        <a:ln w="25379">
          <a:noFill/>
        </a:ln>
      </c:spPr>
    </c:plotArea>
    <c:plotVisOnly val="1"/>
    <c:dispBlanksAs val="gap"/>
    <c:showDLblsOverMax val="0"/>
  </c:chart>
  <c:spPr>
    <a:solidFill>
      <a:srgbClr val="FFFFFF"/>
    </a:solidFill>
    <a:ln w="2672">
      <a:solidFill>
        <a:srgbClr val="000000"/>
      </a:solidFill>
      <a:prstDash val="solid"/>
    </a:ln>
  </c:spPr>
  <c:txPr>
    <a:bodyPr/>
    <a:lstStyle/>
    <a:p>
      <a:pPr>
        <a:defRPr sz="1579"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hPercent val="81"/>
      <c:rotY val="20"/>
      <c:depthPercent val="100"/>
      <c:rAngAx val="1"/>
    </c:view3D>
    <c:floor>
      <c:thickness val="0"/>
      <c:spPr>
        <a:solidFill>
          <a:srgbClr val="C0C0C0"/>
        </a:solidFill>
        <a:ln w="3175">
          <a:solidFill>
            <a:schemeClr val="tx1"/>
          </a:solidFill>
          <a:prstDash val="solid"/>
        </a:ln>
      </c:spPr>
    </c:floor>
    <c:sideWall>
      <c:thickness val="0"/>
      <c:spPr>
        <a:solidFill>
          <a:srgbClr val="CCCCFF"/>
        </a:solidFill>
        <a:ln w="12700">
          <a:solidFill>
            <a:schemeClr val="tx1"/>
          </a:solidFill>
          <a:prstDash val="solid"/>
        </a:ln>
      </c:spPr>
    </c:sideWall>
    <c:backWall>
      <c:thickness val="0"/>
      <c:spPr>
        <a:solidFill>
          <a:srgbClr val="CCCCFF"/>
        </a:solidFill>
        <a:ln w="12700">
          <a:solidFill>
            <a:schemeClr val="tx1"/>
          </a:solidFill>
          <a:prstDash val="solid"/>
        </a:ln>
      </c:spPr>
    </c:backWall>
    <c:plotArea>
      <c:layout>
        <c:manualLayout>
          <c:layoutTarget val="inner"/>
          <c:xMode val="edge"/>
          <c:yMode val="edge"/>
          <c:x val="0.12012480499219978"/>
          <c:y val="3.9719626168224345E-2"/>
          <c:w val="0.66770670826833156"/>
          <c:h val="0.78037383177570097"/>
        </c:manualLayout>
      </c:layout>
      <c:bar3DChart>
        <c:barDir val="col"/>
        <c:grouping val="clustered"/>
        <c:varyColors val="0"/>
        <c:ser>
          <c:idx val="0"/>
          <c:order val="0"/>
          <c:tx>
            <c:strRef>
              <c:f>Sheet1!$A$2</c:f>
              <c:strCache>
                <c:ptCount val="1"/>
                <c:pt idx="0">
                  <c:v>ARM</c:v>
                </c:pt>
              </c:strCache>
            </c:strRef>
          </c:tx>
          <c:spPr>
            <a:solidFill>
              <a:schemeClr val="accent6"/>
            </a:solidFill>
            <a:ln w="12381">
              <a:solidFill>
                <a:schemeClr val="tx1"/>
              </a:solidFill>
              <a:prstDash val="solid"/>
            </a:ln>
          </c:spPr>
          <c:invertIfNegative val="0"/>
          <c:cat>
            <c:strRef>
              <c:f>Sheet1!$B$1:$D$1</c:f>
              <c:strCache>
                <c:ptCount val="3"/>
                <c:pt idx="0">
                  <c:v>32-bit</c:v>
                </c:pt>
                <c:pt idx="1">
                  <c:v>16-bit</c:v>
                </c:pt>
                <c:pt idx="2">
                  <c:v>16-bit with 32-bit stack</c:v>
                </c:pt>
              </c:strCache>
            </c:strRef>
          </c:cat>
          <c:val>
            <c:numRef>
              <c:f>Sheet1!$B$2:$D$2</c:f>
              <c:numCache>
                <c:formatCode>General</c:formatCode>
                <c:ptCount val="3"/>
                <c:pt idx="0">
                  <c:v>30000</c:v>
                </c:pt>
                <c:pt idx="1">
                  <c:v>16000</c:v>
                </c:pt>
                <c:pt idx="2">
                  <c:v>17500</c:v>
                </c:pt>
              </c:numCache>
            </c:numRef>
          </c:val>
        </c:ser>
        <c:ser>
          <c:idx val="1"/>
          <c:order val="1"/>
          <c:tx>
            <c:strRef>
              <c:f>Sheet1!$A$3</c:f>
              <c:strCache>
                <c:ptCount val="1"/>
                <c:pt idx="0">
                  <c:v>Thumb</c:v>
                </c:pt>
              </c:strCache>
            </c:strRef>
          </c:tx>
          <c:spPr>
            <a:solidFill>
              <a:srgbClr val="0066CC"/>
            </a:solidFill>
            <a:ln w="12381">
              <a:solidFill>
                <a:schemeClr val="tx1"/>
              </a:solidFill>
              <a:prstDash val="solid"/>
            </a:ln>
          </c:spPr>
          <c:invertIfNegative val="0"/>
          <c:cat>
            <c:strRef>
              <c:f>Sheet1!$B$1:$D$1</c:f>
              <c:strCache>
                <c:ptCount val="3"/>
                <c:pt idx="0">
                  <c:v>32-bit</c:v>
                </c:pt>
                <c:pt idx="1">
                  <c:v>16-bit</c:v>
                </c:pt>
                <c:pt idx="2">
                  <c:v>16-bit with 32-bit stack</c:v>
                </c:pt>
              </c:strCache>
            </c:strRef>
          </c:cat>
          <c:val>
            <c:numRef>
              <c:f>Sheet1!$B$3:$D$3</c:f>
              <c:numCache>
                <c:formatCode>General</c:formatCode>
                <c:ptCount val="3"/>
                <c:pt idx="0">
                  <c:v>26000</c:v>
                </c:pt>
                <c:pt idx="1">
                  <c:v>22000</c:v>
                </c:pt>
                <c:pt idx="2">
                  <c:v>24500</c:v>
                </c:pt>
              </c:numCache>
            </c:numRef>
          </c:val>
        </c:ser>
        <c:dLbls>
          <c:showLegendKey val="0"/>
          <c:showVal val="0"/>
          <c:showCatName val="0"/>
          <c:showSerName val="0"/>
          <c:showPercent val="0"/>
          <c:showBubbleSize val="0"/>
        </c:dLbls>
        <c:gapWidth val="150"/>
        <c:gapDepth val="0"/>
        <c:shape val="box"/>
        <c:axId val="246901376"/>
        <c:axId val="246907264"/>
        <c:axId val="0"/>
      </c:bar3DChart>
      <c:catAx>
        <c:axId val="246901376"/>
        <c:scaling>
          <c:orientation val="minMax"/>
        </c:scaling>
        <c:delete val="0"/>
        <c:axPos val="b"/>
        <c:numFmt formatCode="General" sourceLinked="1"/>
        <c:majorTickMark val="out"/>
        <c:minorTickMark val="none"/>
        <c:tickLblPos val="low"/>
        <c:spPr>
          <a:ln w="3095">
            <a:solidFill>
              <a:schemeClr val="tx1"/>
            </a:solidFill>
            <a:prstDash val="solid"/>
          </a:ln>
        </c:spPr>
        <c:txPr>
          <a:bodyPr rot="0" vert="horz"/>
          <a:lstStyle/>
          <a:p>
            <a:pPr>
              <a:defRPr sz="1365" b="1" i="0" u="none" strike="noStrike" baseline="0">
                <a:solidFill>
                  <a:schemeClr val="tx1"/>
                </a:solidFill>
                <a:latin typeface="Arial"/>
                <a:ea typeface="Arial"/>
                <a:cs typeface="Arial"/>
              </a:defRPr>
            </a:pPr>
            <a:endParaRPr lang="en-US"/>
          </a:p>
        </c:txPr>
        <c:crossAx val="246907264"/>
        <c:crosses val="autoZero"/>
        <c:auto val="1"/>
        <c:lblAlgn val="ctr"/>
        <c:lblOffset val="100"/>
        <c:tickLblSkip val="1"/>
        <c:tickMarkSkip val="1"/>
        <c:noMultiLvlLbl val="0"/>
      </c:catAx>
      <c:valAx>
        <c:axId val="246907264"/>
        <c:scaling>
          <c:orientation val="minMax"/>
        </c:scaling>
        <c:delete val="0"/>
        <c:axPos val="l"/>
        <c:majorGridlines>
          <c:spPr>
            <a:ln w="3095">
              <a:solidFill>
                <a:schemeClr val="tx1"/>
              </a:solidFill>
              <a:prstDash val="solid"/>
            </a:ln>
          </c:spPr>
        </c:majorGridlines>
        <c:numFmt formatCode="General" sourceLinked="1"/>
        <c:majorTickMark val="out"/>
        <c:minorTickMark val="none"/>
        <c:tickLblPos val="nextTo"/>
        <c:spPr>
          <a:ln w="3095">
            <a:solidFill>
              <a:schemeClr val="tx1"/>
            </a:solidFill>
            <a:prstDash val="solid"/>
          </a:ln>
        </c:spPr>
        <c:txPr>
          <a:bodyPr rot="0" vert="horz"/>
          <a:lstStyle/>
          <a:p>
            <a:pPr>
              <a:defRPr sz="1755" b="1" i="0" u="none" strike="noStrike" baseline="0">
                <a:solidFill>
                  <a:schemeClr val="tx1"/>
                </a:solidFill>
                <a:latin typeface="Arial"/>
                <a:ea typeface="Arial"/>
                <a:cs typeface="Arial"/>
              </a:defRPr>
            </a:pPr>
            <a:endParaRPr lang="en-US"/>
          </a:p>
        </c:txPr>
        <c:crossAx val="246901376"/>
        <c:crosses val="autoZero"/>
        <c:crossBetween val="between"/>
      </c:valAx>
      <c:spPr>
        <a:noFill/>
        <a:ln w="24761">
          <a:noFill/>
        </a:ln>
      </c:spPr>
    </c:plotArea>
    <c:legend>
      <c:legendPos val="r"/>
      <c:layout>
        <c:manualLayout>
          <c:xMode val="edge"/>
          <c:yMode val="edge"/>
          <c:x val="0.80793656775106693"/>
          <c:y val="0.41486809727312124"/>
          <c:w val="0.18571430911998407"/>
          <c:h val="0.17026380545375852"/>
        </c:manualLayout>
      </c:layout>
      <c:overlay val="0"/>
      <c:spPr>
        <a:noFill/>
        <a:ln w="3095">
          <a:solidFill>
            <a:schemeClr val="tx1"/>
          </a:solidFill>
          <a:prstDash val="solid"/>
        </a:ln>
      </c:spPr>
      <c:txPr>
        <a:bodyPr/>
        <a:lstStyle/>
        <a:p>
          <a:pPr>
            <a:defRPr sz="1613" b="1" i="0" u="none" strike="noStrike" baseline="0">
              <a:solidFill>
                <a:schemeClr val="tx1"/>
              </a:solidFill>
              <a:latin typeface="Arial"/>
              <a:ea typeface="Arial"/>
              <a:cs typeface="Arial"/>
            </a:defRPr>
          </a:pPr>
          <a:endParaRPr lang="en-US"/>
        </a:p>
      </c:txPr>
    </c:legend>
    <c:plotVisOnly val="1"/>
    <c:dispBlanksAs val="gap"/>
    <c:showDLblsOverMax val="0"/>
  </c:chart>
  <c:spPr>
    <a:noFill/>
    <a:ln>
      <a:noFill/>
    </a:ln>
  </c:spPr>
  <c:txPr>
    <a:bodyPr/>
    <a:lstStyle/>
    <a:p>
      <a:pPr>
        <a:defRPr sz="1755" b="1" i="0" u="none" strike="noStrike" baseline="0">
          <a:solidFill>
            <a:schemeClr val="tx1"/>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E80705-5E9D-4DE4-A3C1-1FF26F478AB2}" type="datetimeFigureOut">
              <a:rPr lang="en-US" smtClean="0"/>
              <a:t>03-Aug-19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412C12-C3DF-44A8-B15C-AAF781954AD7}" type="slidenum">
              <a:rPr lang="en-US" smtClean="0"/>
              <a:t>‹#›</a:t>
            </a:fld>
            <a:endParaRPr lang="en-US"/>
          </a:p>
        </p:txBody>
      </p:sp>
    </p:spTree>
    <p:extLst>
      <p:ext uri="{BB962C8B-B14F-4D97-AF65-F5344CB8AC3E}">
        <p14:creationId xmlns:p14="http://schemas.microsoft.com/office/powerpoint/2010/main" val="1903357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Founders:</a:t>
            </a:r>
            <a:r>
              <a:rPr lang="en-US" baseline="0" dirty="0" smtClean="0"/>
              <a:t> Gordon Moore, Robert </a:t>
            </a:r>
            <a:r>
              <a:rPr lang="en-US" baseline="0" dirty="0" err="1" smtClean="0"/>
              <a:t>Noyce</a:t>
            </a:r>
            <a:r>
              <a:rPr lang="en-US" baseline="0" dirty="0" smtClean="0"/>
              <a:t> (co-</a:t>
            </a:r>
            <a:r>
              <a:rPr lang="en-US" baseline="0" dirty="0" err="1" smtClean="0"/>
              <a:t>inventer</a:t>
            </a:r>
            <a:r>
              <a:rPr lang="en-US" baseline="0" dirty="0" smtClean="0"/>
              <a:t> of IC) and Arthur Rock (investor). Before naming the company as INTEL, they called it Moore-</a:t>
            </a:r>
            <a:r>
              <a:rPr lang="en-US" baseline="0" dirty="0" err="1" smtClean="0"/>
              <a:t>Noyce</a:t>
            </a:r>
            <a:r>
              <a:rPr lang="en-US" baseline="0" dirty="0" smtClean="0"/>
              <a:t> (a big no </a:t>
            </a:r>
            <a:r>
              <a:rPr lang="en-US" baseline="0" dirty="0" err="1" smtClean="0"/>
              <a:t>no</a:t>
            </a:r>
            <a:r>
              <a:rPr lang="en-US" baseline="0" dirty="0" smtClean="0"/>
              <a:t> since it is a homophone for More Noise). For a year it was known as NM electronics. Intel was a trademark owned by the hotel chain </a:t>
            </a:r>
            <a:r>
              <a:rPr lang="en-US" baseline="0" dirty="0" err="1" smtClean="0"/>
              <a:t>Intelco</a:t>
            </a:r>
            <a:r>
              <a:rPr lang="en-US" baseline="0" dirty="0" smtClean="0"/>
              <a:t>, they had to buy the rights.</a:t>
            </a:r>
          </a:p>
          <a:p>
            <a:r>
              <a:rPr lang="en-US" baseline="0" dirty="0" smtClean="0"/>
              <a:t>Till 1981, Intel’s major business was DRAM and SRAM. In 1983, CEO Decided to focus on micro-processor business</a:t>
            </a:r>
            <a:endParaRPr lang="en-IN" dirty="0" smtClean="0"/>
          </a:p>
          <a:p>
            <a:endParaRPr lang="en-US" dirty="0" smtClean="0"/>
          </a:p>
          <a:p>
            <a:r>
              <a:rPr lang="en-US" dirty="0" smtClean="0"/>
              <a:t>Unprecedented growth</a:t>
            </a:r>
            <a:r>
              <a:rPr lang="en-US" baseline="0" dirty="0" smtClean="0"/>
              <a:t> since 1990 due to success of Intel inside campaign.</a:t>
            </a:r>
          </a:p>
          <a:p>
            <a:endParaRPr lang="en-US" baseline="0" dirty="0" smtClean="0"/>
          </a:p>
          <a:p>
            <a:r>
              <a:rPr lang="en-US" baseline="0" dirty="0" smtClean="0"/>
              <a:t>Intel has adopted tick-tock model (annual alternation of </a:t>
            </a:r>
            <a:r>
              <a:rPr lang="en-US" baseline="0" dirty="0" err="1" smtClean="0"/>
              <a:t>microarchitecture</a:t>
            </a:r>
            <a:r>
              <a:rPr lang="en-US" baseline="0" dirty="0" smtClean="0"/>
              <a:t> innovation and process innovation)</a:t>
            </a:r>
          </a:p>
          <a:p>
            <a:r>
              <a:rPr lang="en-US" baseline="0" dirty="0" smtClean="0"/>
              <a:t>In 2006, Intel produced p6 and </a:t>
            </a:r>
            <a:r>
              <a:rPr lang="en-US" baseline="0" dirty="0" err="1" smtClean="0"/>
              <a:t>NetBurst</a:t>
            </a:r>
            <a:r>
              <a:rPr lang="en-US" baseline="0" dirty="0" smtClean="0"/>
              <a:t> products at 65nm followed  a year later by Core architecture</a:t>
            </a:r>
          </a:p>
          <a:p>
            <a:r>
              <a:rPr lang="en-US" baseline="0" dirty="0" smtClean="0"/>
              <a:t>Intel </a:t>
            </a:r>
            <a:r>
              <a:rPr lang="en-US" baseline="0" dirty="0" err="1" smtClean="0"/>
              <a:t>intorduced</a:t>
            </a:r>
            <a:r>
              <a:rPr lang="en-US" baseline="0" dirty="0" smtClean="0"/>
              <a:t> </a:t>
            </a:r>
            <a:r>
              <a:rPr lang="en-US" baseline="0" dirty="0" err="1" smtClean="0"/>
              <a:t>Pneryn</a:t>
            </a:r>
            <a:r>
              <a:rPr lang="en-US" baseline="0" dirty="0" smtClean="0"/>
              <a:t> </a:t>
            </a:r>
            <a:r>
              <a:rPr lang="en-US" baseline="0" dirty="0" err="1" smtClean="0"/>
              <a:t>microarchitecture</a:t>
            </a:r>
            <a:r>
              <a:rPr lang="en-US" baseline="0" dirty="0" smtClean="0"/>
              <a:t> and underwent a shrink from 65 to 45 (in 2008)</a:t>
            </a:r>
          </a:p>
          <a:p>
            <a:r>
              <a:rPr lang="en-US" baseline="0" dirty="0" smtClean="0"/>
              <a:t>Next year got Successor processor Nehalem followed by another shrink to 32nm.</a:t>
            </a:r>
          </a:p>
          <a:p>
            <a:endParaRPr lang="en-IN" dirty="0"/>
          </a:p>
        </p:txBody>
      </p:sp>
      <p:sp>
        <p:nvSpPr>
          <p:cNvPr id="4" name="Slide Number Placeholder 3"/>
          <p:cNvSpPr>
            <a:spLocks noGrp="1"/>
          </p:cNvSpPr>
          <p:nvPr>
            <p:ph type="sldNum" sz="quarter" idx="10"/>
          </p:nvPr>
        </p:nvSpPr>
        <p:spPr/>
        <p:txBody>
          <a:bodyPr/>
          <a:lstStyle/>
          <a:p>
            <a:fld id="{F1CF3F19-0ADE-4529-B97E-1E915508E33F}" type="slidenum">
              <a:rPr lang="en-IN" smtClean="0"/>
              <a:pPr/>
              <a:t>19</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3808AE7C-2D88-4073-A16E-4CEDD078809C}" type="slidenum">
              <a:rPr lang="en-GB" smtClean="0">
                <a:solidFill>
                  <a:prstClr val="black"/>
                </a:solidFill>
              </a:rPr>
              <a:pPr>
                <a:defRPr/>
              </a:pPr>
              <a:t>43</a:t>
            </a:fld>
            <a:endParaRPr lang="en-GB" smtClean="0">
              <a:solidFill>
                <a:prstClr val="black"/>
              </a:solidFill>
            </a:endParaRPr>
          </a:p>
        </p:txBody>
      </p:sp>
      <p:sp>
        <p:nvSpPr>
          <p:cNvPr id="24579" name="Rectangle 2"/>
          <p:cNvSpPr>
            <a:spLocks noGrp="1" noRot="1" noChangeAspect="1" noChangeArrowheads="1" noTextEdit="1"/>
          </p:cNvSpPr>
          <p:nvPr>
            <p:ph type="sldImg"/>
          </p:nvPr>
        </p:nvSpPr>
        <p:spPr bwMode="auto">
          <a:xfrm>
            <a:off x="1279525" y="842963"/>
            <a:ext cx="4284663" cy="3213100"/>
          </a:xfrm>
          <a:noFill/>
          <a:ln>
            <a:solidFill>
              <a:srgbClr val="000000"/>
            </a:solidFill>
            <a:miter lim="800000"/>
            <a:headEnd/>
            <a:tailEnd/>
          </a:ln>
        </p:spPr>
      </p:sp>
      <p:sp>
        <p:nvSpPr>
          <p:cNvPr id="24580" name="Rectangle 3"/>
          <p:cNvSpPr>
            <a:spLocks noGrp="1" noChangeArrowheads="1"/>
          </p:cNvSpPr>
          <p:nvPr>
            <p:ph type="body" idx="1"/>
          </p:nvPr>
        </p:nvSpPr>
        <p:spPr bwMode="auto">
          <a:xfrm>
            <a:off x="912813" y="4359275"/>
            <a:ext cx="5030787" cy="4133850"/>
          </a:xfrm>
          <a:noFill/>
        </p:spPr>
        <p:txBody>
          <a:bodyPr wrap="square" numCol="1" anchor="t" anchorCtr="0" compatLnSpc="1">
            <a:prstTxWarp prst="textNoShape">
              <a:avLst/>
            </a:prstTxWarp>
          </a:bodyPr>
          <a:lstStyle/>
          <a:p>
            <a:pPr eaLnBrk="1" hangingPunct="1">
              <a:spcBef>
                <a:spcPct val="0"/>
              </a:spcBef>
            </a:pPr>
            <a:r>
              <a:rPr lang="en-GB" u="sng" smtClean="0"/>
              <a:t>Intention</a:t>
            </a:r>
          </a:p>
          <a:p>
            <a:pPr eaLnBrk="1" hangingPunct="1">
              <a:spcBef>
                <a:spcPct val="0"/>
              </a:spcBef>
            </a:pPr>
            <a:r>
              <a:rPr lang="en-GB" smtClean="0"/>
              <a:t>To show a comparison of memory usage between ARM and thumb instructions when running from different size memory width.</a:t>
            </a:r>
          </a:p>
          <a:p>
            <a:pPr eaLnBrk="1" hangingPunct="1">
              <a:spcBef>
                <a:spcPct val="0"/>
              </a:spcBef>
            </a:pPr>
            <a:endParaRPr lang="en-US" smtClean="0"/>
          </a:p>
          <a:p>
            <a:pPr eaLnBrk="1" hangingPunct="1">
              <a:spcBef>
                <a:spcPct val="0"/>
              </a:spcBef>
            </a:pPr>
            <a:r>
              <a:rPr lang="en-US" smtClean="0"/>
              <a:t>In 16-bit memory, Thumb code is better. Even though there are more instructions, each instruction only take a single cycle to fetch whereas each ARM instruction now takes two cycles to fetch.</a:t>
            </a:r>
          </a:p>
          <a:p>
            <a:pPr eaLnBrk="1" hangingPunct="1">
              <a:spcBef>
                <a:spcPct val="0"/>
              </a:spcBef>
            </a:pPr>
            <a:endParaRPr lang="en-US" smtClean="0"/>
          </a:p>
          <a:p>
            <a:pPr eaLnBrk="1" hangingPunct="1">
              <a:spcBef>
                <a:spcPct val="0"/>
              </a:spcBef>
            </a:pPr>
            <a:r>
              <a:rPr lang="en-US" smtClean="0"/>
              <a:t>However you can see in the 16-bit example that the performance from Thumb has gone down -despite still taking a single cycle to fetch each instruction. This is because of data accesses, and in particular stack accesses. Even in Thumb, each access to the stack will be a 32-bit quantity (as register contents are transferred - and this lowers performance on a full 16-bit memory architecture.</a:t>
            </a:r>
          </a:p>
          <a:p>
            <a:pPr eaLnBrk="1" hangingPunct="1">
              <a:spcBef>
                <a:spcPct val="0"/>
              </a:spcBef>
            </a:pPr>
            <a:r>
              <a:rPr lang="en-US" smtClean="0"/>
              <a:t>One way around this is to provide a limited amount of 32-bit memory to place you stack in - which can give a useful performance boost. In this case the boost gets performance almost back to the full 32-bit performance level. The difference is due to the Dhrystone benchmark using integer (32-bit) global data which is still being stored in 16-bit wide memory.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7AFEB82-0173-42A4-B795-574C7E96E52B}" type="slidenum">
              <a:rPr lang="en-GB">
                <a:solidFill>
                  <a:prstClr val="black"/>
                </a:solidFill>
              </a:rPr>
              <a:pPr>
                <a:defRPr/>
              </a:pPr>
              <a:t>44</a:t>
            </a:fld>
            <a:endParaRPr lang="en-GB">
              <a:solidFill>
                <a:prstClr val="black"/>
              </a:solidFill>
            </a:endParaRPr>
          </a:p>
        </p:txBody>
      </p:sp>
      <p:sp>
        <p:nvSpPr>
          <p:cNvPr id="25603" name="Rectangle 2"/>
          <p:cNvSpPr>
            <a:spLocks noGrp="1" noRot="1" noChangeAspect="1" noChangeArrowheads="1" noTextEdit="1"/>
          </p:cNvSpPr>
          <p:nvPr>
            <p:ph type="sldImg"/>
          </p:nvPr>
        </p:nvSpPr>
        <p:spPr bwMode="auto">
          <a:xfrm>
            <a:off x="1277938" y="841375"/>
            <a:ext cx="4286250" cy="3214688"/>
          </a:xfrm>
          <a:noFill/>
          <a:ln>
            <a:solidFill>
              <a:srgbClr val="000000"/>
            </a:solidFill>
            <a:miter lim="800000"/>
            <a:headEnd/>
            <a:tailEnd/>
          </a:ln>
        </p:spPr>
      </p:sp>
      <p:sp>
        <p:nvSpPr>
          <p:cNvPr id="25604" name="Rectangle 3"/>
          <p:cNvSpPr>
            <a:spLocks noGrp="1" noChangeArrowheads="1"/>
          </p:cNvSpPr>
          <p:nvPr>
            <p:ph type="body" idx="1"/>
          </p:nvPr>
        </p:nvSpPr>
        <p:spPr bwMode="auto">
          <a:xfrm>
            <a:off x="912813" y="4359275"/>
            <a:ext cx="5030787" cy="4132263"/>
          </a:xfrm>
          <a:noFill/>
        </p:spPr>
        <p:txBody>
          <a:bodyPr wrap="square" numCol="1" anchor="t" anchorCtr="0" compatLnSpc="1">
            <a:prstTxWarp prst="textNoShape">
              <a:avLst/>
            </a:prstTxWarp>
          </a:bodyPr>
          <a:lstStyle/>
          <a:p>
            <a:pPr eaLnBrk="1" hangingPunct="1"/>
            <a:r>
              <a:rPr lang="en-US" smtClean="0"/>
              <a:t>This </a:t>
            </a:r>
            <a:r>
              <a:rPr lang="en-US" b="1" smtClean="0">
                <a:solidFill>
                  <a:schemeClr val="hlink"/>
                </a:solidFill>
              </a:rPr>
              <a:t>animated</a:t>
            </a:r>
            <a:r>
              <a:rPr lang="en-US" smtClean="0"/>
              <a:t> slide shows the way that the banking of registers works. On the left the currently visible set of registers are shown for a particular mode.</a:t>
            </a:r>
          </a:p>
          <a:p>
            <a:pPr eaLnBrk="1" hangingPunct="1"/>
            <a:r>
              <a:rPr lang="en-US" smtClean="0"/>
              <a:t>On the right are the registers that are banked out whilst in that mode.</a:t>
            </a:r>
          </a:p>
          <a:p>
            <a:pPr eaLnBrk="1" hangingPunct="1"/>
            <a:endParaRPr lang="en-US" smtClean="0"/>
          </a:p>
          <a:p>
            <a:pPr eaLnBrk="1" hangingPunct="1"/>
            <a:r>
              <a:rPr lang="en-US" smtClean="0"/>
              <a:t>Each key press will switch mode:</a:t>
            </a:r>
          </a:p>
          <a:p>
            <a:pPr eaLnBrk="1" hangingPunct="1"/>
            <a:endParaRPr lang="en-US" smtClean="0"/>
          </a:p>
          <a:p>
            <a:pPr eaLnBrk="1" hangingPunct="1"/>
            <a:r>
              <a:rPr lang="en-US" smtClean="0"/>
              <a:t>user -&gt; FIQ -&gt;user -&gt; IRQ -&gt; user -&gt;SVC -&gt; User -&gt; Undef -&gt; User -&gt; Abort and then back to user.</a:t>
            </a:r>
          </a:p>
          <a:p>
            <a:pPr eaLnBrk="1" hangingPunct="1"/>
            <a:endParaRPr lang="en-US" smtClean="0"/>
          </a:p>
          <a:p>
            <a:pPr eaLnBrk="1" hangingPunct="1"/>
            <a:r>
              <a:rPr lang="en-US" smtClean="0"/>
              <a:t>The following slide then shows this in a more static way that is more useful for reference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r>
              <a:rPr lang="en-US"/>
              <a:t>This slide shows the registers visible in each mode - basically in a more static fashion than the previous animated slide that is more useful for reference.</a:t>
            </a:r>
          </a:p>
          <a:p>
            <a:endParaRPr lang="en-US"/>
          </a:p>
          <a:p>
            <a:r>
              <a:rPr lang="en-US"/>
              <a:t>The main point to state here is the splitting of the registers in Thumb state into Low and High registers.</a:t>
            </a:r>
          </a:p>
          <a:p>
            <a:endParaRPr lang="en-US"/>
          </a:p>
          <a:p>
            <a:r>
              <a:rPr lang="en-US"/>
              <a:t>ARM register banking is the minimum necessary for fast handling of overlapping exceptions of different types (e.g. ABORT during SWI during IRQ).  For nested exceptions of the same type (e.g. re-entrant interrupts) some additional pushing of registers to the stack is required.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A3D21D1-5109-4262-967C-A301DA22843B}" type="slidenum">
              <a:rPr lang="en-GB">
                <a:solidFill>
                  <a:prstClr val="black"/>
                </a:solidFill>
              </a:rPr>
              <a:pPr>
                <a:defRPr/>
              </a:pPr>
              <a:t>46</a:t>
            </a:fld>
            <a:endParaRPr lang="en-GB">
              <a:solidFill>
                <a:prstClr val="black"/>
              </a:solidFill>
            </a:endParaRPr>
          </a:p>
        </p:txBody>
      </p:sp>
      <p:sp>
        <p:nvSpPr>
          <p:cNvPr id="26627" name="Rectangle 2"/>
          <p:cNvSpPr>
            <a:spLocks noGrp="1" noRot="1" noChangeAspect="1" noChangeArrowheads="1" noTextEdit="1"/>
          </p:cNvSpPr>
          <p:nvPr>
            <p:ph type="sldImg"/>
          </p:nvPr>
        </p:nvSpPr>
        <p:spPr bwMode="auto">
          <a:xfrm>
            <a:off x="1279525" y="842963"/>
            <a:ext cx="4284663" cy="3213100"/>
          </a:xfrm>
          <a:noFill/>
          <a:ln>
            <a:solidFill>
              <a:srgbClr val="000000"/>
            </a:solidFill>
            <a:miter lim="800000"/>
            <a:headEnd/>
            <a:tailEnd/>
          </a:ln>
        </p:spPr>
      </p:sp>
      <p:sp>
        <p:nvSpPr>
          <p:cNvPr id="26628" name="Rectangle 3"/>
          <p:cNvSpPr>
            <a:spLocks noGrp="1" noChangeArrowheads="1"/>
          </p:cNvSpPr>
          <p:nvPr>
            <p:ph type="body" idx="1"/>
          </p:nvPr>
        </p:nvSpPr>
        <p:spPr bwMode="auto">
          <a:xfrm>
            <a:off x="912813" y="4359275"/>
            <a:ext cx="5030787" cy="4133850"/>
          </a:xfrm>
          <a:noFill/>
        </p:spPr>
        <p:txBody>
          <a:bodyPr wrap="square" numCol="1" anchor="t" anchorCtr="0" compatLnSpc="1">
            <a:prstTxWarp prst="textNoShape">
              <a:avLst/>
            </a:prstTxWarp>
          </a:bodyPr>
          <a:lstStyle/>
          <a:p>
            <a:pPr>
              <a:lnSpc>
                <a:spcPct val="90000"/>
              </a:lnSpc>
            </a:pPr>
            <a:r>
              <a:rPr lang="en-US" smtClean="0">
                <a:solidFill>
                  <a:srgbClr val="000000"/>
                </a:solidFill>
              </a:rPr>
              <a:t>Green psr bits are only in certain versions of the ARM architecture</a:t>
            </a:r>
          </a:p>
          <a:p>
            <a:pPr>
              <a:lnSpc>
                <a:spcPct val="90000"/>
              </a:lnSpc>
            </a:pPr>
            <a:r>
              <a:rPr lang="en-US" smtClean="0">
                <a:solidFill>
                  <a:srgbClr val="000000"/>
                </a:solidFill>
              </a:rPr>
              <a:t>ALU status flags (set if "S" bit set, implied in Thumb state).</a:t>
            </a:r>
            <a:endParaRPr lang="en-US" smtClean="0"/>
          </a:p>
          <a:p>
            <a:r>
              <a:rPr lang="en-US" smtClean="0"/>
              <a:t>Sticky overflow flag (Q flag) is set either when </a:t>
            </a:r>
          </a:p>
          <a:p>
            <a:pPr lvl="1"/>
            <a:r>
              <a:rPr lang="en-US" smtClean="0"/>
              <a:t>saturation occurs during QADD, QDADD, QSUB or QDSUB, or </a:t>
            </a:r>
          </a:p>
          <a:p>
            <a:pPr lvl="1"/>
            <a:r>
              <a:rPr lang="en-US" smtClean="0"/>
              <a:t>the result of SMLAxy or SMLAWx overflows 32-bits</a:t>
            </a:r>
          </a:p>
          <a:p>
            <a:r>
              <a:rPr lang="en-US" smtClean="0"/>
              <a:t>Once flag has been set can not be modified by one of the above instructions and must write to CPSR using MSR instruction to cleared</a:t>
            </a:r>
          </a:p>
          <a:p>
            <a:r>
              <a:rPr lang="en-US" smtClean="0"/>
              <a:t>PSRs split into four 8-bit fields that can be individually written: </a:t>
            </a:r>
          </a:p>
          <a:p>
            <a:r>
              <a:rPr lang="en-US" smtClean="0"/>
              <a:t>Control	(c)	bits 0-7    </a:t>
            </a:r>
          </a:p>
          <a:p>
            <a:r>
              <a:rPr lang="en-US" smtClean="0"/>
              <a:t>Extension	(x)	bits 8-15	Reserved for future use</a:t>
            </a:r>
          </a:p>
          <a:p>
            <a:r>
              <a:rPr lang="en-US" smtClean="0"/>
              <a:t>Status	(s)	bits 16-23	Reserved for future use</a:t>
            </a:r>
          </a:p>
          <a:p>
            <a:r>
              <a:rPr lang="en-US" smtClean="0"/>
              <a:t>Flags	(f)	bits 24-31</a:t>
            </a:r>
          </a:p>
          <a:p>
            <a:r>
              <a:rPr lang="en-US" smtClean="0"/>
              <a:t>Bits that are reserved for future use should not be modified by current software. Typically, a read-modify-write strategy should be used to update the value of a status register to ensure future compatibility. Note that the T/J bits in the CPSR should never be changed directly by writing to the PSR (use the BX/BXJ instruction to change state instead).</a:t>
            </a:r>
          </a:p>
          <a:p>
            <a:r>
              <a:rPr lang="en-US" smtClean="0"/>
              <a:t>However, in cases where the processor state is known in advance (e.g. on reset, following an interrupt, or some other exception), an immediate value may be written directly into the status registers, to change only specific bits (e.g. to change mode).</a:t>
            </a:r>
          </a:p>
          <a:p>
            <a:r>
              <a:rPr lang="en-US" smtClean="0"/>
              <a:t>New ARM V6 bits now shown.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81C4DE3-B8DE-4107-975E-19084231A95E}" type="slidenum">
              <a:rPr lang="en-GB" smtClean="0">
                <a:solidFill>
                  <a:prstClr val="black"/>
                </a:solidFill>
              </a:rPr>
              <a:pPr>
                <a:defRPr/>
              </a:pPr>
              <a:t>50</a:t>
            </a:fld>
            <a:endParaRPr lang="en-GB" smtClean="0">
              <a:solidFill>
                <a:prstClr val="black"/>
              </a:solidFill>
            </a:endParaRPr>
          </a:p>
        </p:txBody>
      </p:sp>
      <p:sp>
        <p:nvSpPr>
          <p:cNvPr id="27651" name="Rectangle 2"/>
          <p:cNvSpPr>
            <a:spLocks noGrp="1" noChangeArrowheads="1"/>
          </p:cNvSpPr>
          <p:nvPr>
            <p:ph type="body" idx="1"/>
          </p:nvPr>
        </p:nvSpPr>
        <p:spPr bwMode="auto">
          <a:xfrm>
            <a:off x="914400" y="4359275"/>
            <a:ext cx="5029200" cy="4132263"/>
          </a:xfrm>
          <a:noFill/>
        </p:spPr>
        <p:txBody>
          <a:bodyPr wrap="square" numCol="1" anchor="t" anchorCtr="0" compatLnSpc="1">
            <a:prstTxWarp prst="textNoShape">
              <a:avLst/>
            </a:prstTxWarp>
          </a:bodyPr>
          <a:lstStyle/>
          <a:p>
            <a:pPr eaLnBrk="1" hangingPunct="1">
              <a:spcBef>
                <a:spcPct val="0"/>
              </a:spcBef>
              <a:spcAft>
                <a:spcPts val="1200"/>
              </a:spcAft>
            </a:pPr>
            <a:r>
              <a:rPr lang="en-GB" smtClean="0">
                <a:solidFill>
                  <a:srgbClr val="000000"/>
                </a:solidFill>
                <a:latin typeface="CG Times"/>
              </a:rPr>
              <a:t>The Programmers Model can be split into two elements - first of all, the processor modes and secondly, the processor registers. So let’s start by looking at the modes.</a:t>
            </a:r>
          </a:p>
          <a:p>
            <a:pPr eaLnBrk="1" hangingPunct="1">
              <a:spcBef>
                <a:spcPct val="0"/>
              </a:spcBef>
              <a:spcAft>
                <a:spcPts val="1200"/>
              </a:spcAft>
            </a:pPr>
            <a:r>
              <a:rPr lang="en-GB" smtClean="0">
                <a:solidFill>
                  <a:srgbClr val="000000"/>
                </a:solidFill>
                <a:latin typeface="CG Times"/>
              </a:rPr>
              <a:t>Now the typical application will run in an unprivileged mode know as “User” mode, whereas the various exception types will be dealt with in one of the privileged modes : Fast Interrupt, Supervisor, Abort, Normal Interrupt and Undefined (and we will look at what causes each of the exceptions later on).</a:t>
            </a:r>
          </a:p>
          <a:p>
            <a:pPr eaLnBrk="1" hangingPunct="1">
              <a:spcBef>
                <a:spcPct val="0"/>
              </a:spcBef>
              <a:spcAft>
                <a:spcPts val="1200"/>
              </a:spcAft>
            </a:pPr>
            <a:r>
              <a:rPr lang="en-GB" b="1" smtClean="0">
                <a:solidFill>
                  <a:srgbClr val="000000"/>
                </a:solidFill>
                <a:latin typeface="CG Times"/>
              </a:rPr>
              <a:t>NB - spell out the word FIQ, otherwise you are saying something rude in German!</a:t>
            </a:r>
          </a:p>
          <a:p>
            <a:pPr eaLnBrk="1" hangingPunct="1">
              <a:spcBef>
                <a:spcPct val="0"/>
              </a:spcBef>
              <a:spcAft>
                <a:spcPts val="1200"/>
              </a:spcAft>
            </a:pPr>
            <a:r>
              <a:rPr lang="en-GB" smtClean="0">
                <a:solidFill>
                  <a:srgbClr val="000000"/>
                </a:solidFill>
                <a:latin typeface="CG Times"/>
              </a:rPr>
              <a:t>One question here is what is the difference between the privileged and unprivileged modes? Well in reality very little really - the ARM core has an output signal (nTRANS on ARM7TDMI, InTRANS, DnTRANS on 9, or encoded as part of HPROT or BPROT in AMBA) which indicates whether the current mode is privileged or unprivileged, and this can be used, for instance, by a memory controller to only allow IO access in a privileged mode. In addition some operations are only permitted in a privileged mode, such as directly changing the mode and enabling of interrupts.</a:t>
            </a:r>
          </a:p>
          <a:p>
            <a:pPr eaLnBrk="1" hangingPunct="1">
              <a:spcBef>
                <a:spcPct val="0"/>
              </a:spcBef>
              <a:spcAft>
                <a:spcPts val="1200"/>
              </a:spcAft>
            </a:pPr>
            <a:r>
              <a:rPr lang="en-GB" smtClean="0">
                <a:solidFill>
                  <a:srgbClr val="000000"/>
                </a:solidFill>
                <a:latin typeface="CG Times"/>
              </a:rPr>
              <a:t>All current ARM cores implement system mode (added in architecture v4). This is simply a privileged version of user mode.  Important for re-entrant exceptions because no exceptions can cause system mode to be entered.</a:t>
            </a:r>
          </a:p>
          <a:p>
            <a:pPr eaLnBrk="1" hangingPunct="1">
              <a:spcBef>
                <a:spcPct val="0"/>
              </a:spcBef>
            </a:pPr>
            <a:endParaRPr lang="en-US" smtClean="0"/>
          </a:p>
        </p:txBody>
      </p:sp>
      <p:sp>
        <p:nvSpPr>
          <p:cNvPr id="27652" name="Rectangle 3"/>
          <p:cNvSpPr>
            <a:spLocks noGrp="1" noRot="1" noChangeAspect="1" noChangeArrowheads="1" noTextEdit="1"/>
          </p:cNvSpPr>
          <p:nvPr>
            <p:ph type="sldImg"/>
          </p:nvPr>
        </p:nvSpPr>
        <p:spPr bwMode="auto">
          <a:xfrm>
            <a:off x="1277938" y="841375"/>
            <a:ext cx="4286250" cy="3214688"/>
          </a:xfrm>
          <a:noFill/>
          <a:ln>
            <a:solidFill>
              <a:srgbClr val="000000"/>
            </a:solidFill>
            <a:miter lim="800000"/>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574E117-4D06-43F2-BFF5-60C31E969329}" type="slidenum">
              <a:rPr lang="en-GB" smtClean="0"/>
              <a:pPr fontAlgn="base">
                <a:spcBef>
                  <a:spcPct val="0"/>
                </a:spcBef>
                <a:spcAft>
                  <a:spcPct val="0"/>
                </a:spcAft>
                <a:defRPr/>
              </a:pPr>
              <a:t>22</a:t>
            </a:fld>
            <a:endParaRPr lang="en-GB" smtClean="0"/>
          </a:p>
        </p:txBody>
      </p:sp>
      <p:sp>
        <p:nvSpPr>
          <p:cNvPr id="21507" name="Rectangle 2"/>
          <p:cNvSpPr>
            <a:spLocks noGrp="1" noChangeArrowheads="1"/>
          </p:cNvSpPr>
          <p:nvPr>
            <p:ph type="body" idx="1"/>
          </p:nvPr>
        </p:nvSpPr>
        <p:spPr bwMode="auto">
          <a:xfrm>
            <a:off x="912813" y="4359275"/>
            <a:ext cx="5030787" cy="4132263"/>
          </a:xfrm>
          <a:noFill/>
        </p:spPr>
        <p:txBody>
          <a:bodyPr wrap="square" lIns="91329" tIns="45664" rIns="91329" bIns="45664" numCol="1" anchor="t" anchorCtr="0" compatLnSpc="1">
            <a:prstTxWarp prst="textNoShape">
              <a:avLst/>
            </a:prstTxWarp>
          </a:bodyPr>
          <a:lstStyle/>
          <a:p>
            <a:pPr eaLnBrk="1" hangingPunct="1">
              <a:spcBef>
                <a:spcPct val="0"/>
              </a:spcBef>
            </a:pPr>
            <a:r>
              <a:rPr lang="en-US" smtClean="0"/>
              <a:t>The ARM processor core originates within a British computer company called Acorn. In the mid-1980s they were looking for replacement for the 6502 processor used in their BBC computer range, which were widely used in UK schools. None of the 16-bit architectures becoming available at that time met their requirements, so they designed their own 32-bit processor.</a:t>
            </a:r>
          </a:p>
          <a:p>
            <a:pPr eaLnBrk="1" hangingPunct="1">
              <a:spcBef>
                <a:spcPct val="0"/>
              </a:spcBef>
            </a:pPr>
            <a:r>
              <a:rPr lang="en-US" smtClean="0"/>
              <a:t>Other companies became interested in this processor, including Apple who were looking for a processor for their PDA project (which became the Newton). After much discussion this led to Acorn’s processor design team splitting off from Acorn at the end of 1990 to become Advanced RISC Machines Ltd, now just ARM Ltd.</a:t>
            </a:r>
          </a:p>
          <a:p>
            <a:pPr eaLnBrk="1" hangingPunct="1">
              <a:spcBef>
                <a:spcPct val="0"/>
              </a:spcBef>
            </a:pPr>
            <a:r>
              <a:rPr lang="en-US" smtClean="0"/>
              <a:t>Thus ARM Ltd now designs the ARM family of RISC processor cores, together with a range of other supporting technologies.</a:t>
            </a:r>
          </a:p>
          <a:p>
            <a:pPr eaLnBrk="1" hangingPunct="1">
              <a:spcBef>
                <a:spcPct val="0"/>
              </a:spcBef>
            </a:pPr>
            <a:r>
              <a:rPr lang="en-US" smtClean="0"/>
              <a:t>One important point about ARM is that it does not fabricate silicon itself, but instead just produces the design - we are an Intellectual Property (or IP) company. Instead silicon is produced by companies who license the ARM processor design.</a:t>
            </a:r>
          </a:p>
        </p:txBody>
      </p:sp>
      <p:sp>
        <p:nvSpPr>
          <p:cNvPr id="21508" name="Rectangle 3"/>
          <p:cNvSpPr>
            <a:spLocks noGrp="1" noRot="1" noChangeAspect="1" noChangeArrowheads="1" noTextEdit="1"/>
          </p:cNvSpPr>
          <p:nvPr>
            <p:ph type="sldImg"/>
          </p:nvPr>
        </p:nvSpPr>
        <p:spPr bwMode="auto">
          <a:xfrm>
            <a:off x="1287463" y="849313"/>
            <a:ext cx="4268787" cy="3201987"/>
          </a:xfrm>
          <a:noFill/>
          <a:ln>
            <a:solidFill>
              <a:schemeClr val="tx1"/>
            </a:solidFill>
            <a:miter lim="800000"/>
            <a:headEnd/>
            <a:tailEn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53A274A-F493-4614-A2AD-34A4F794390B}" type="slidenum">
              <a:rPr lang="en-GB" smtClean="0"/>
              <a:pPr fontAlgn="base">
                <a:spcBef>
                  <a:spcPct val="0"/>
                </a:spcBef>
                <a:spcAft>
                  <a:spcPct val="0"/>
                </a:spcAft>
                <a:defRPr/>
              </a:pPr>
              <a:t>23</a:t>
            </a:fld>
            <a:endParaRPr lang="en-GB" smtClean="0"/>
          </a:p>
        </p:txBody>
      </p:sp>
      <p:sp>
        <p:nvSpPr>
          <p:cNvPr id="22531" name="Rectangle 2"/>
          <p:cNvSpPr>
            <a:spLocks noGrp="1" noRot="1" noChangeAspect="1" noChangeArrowheads="1" noTextEdit="1"/>
          </p:cNvSpPr>
          <p:nvPr>
            <p:ph type="sldImg"/>
          </p:nvPr>
        </p:nvSpPr>
        <p:spPr bwMode="auto">
          <a:xfrm>
            <a:off x="1150938" y="844550"/>
            <a:ext cx="4595812" cy="3446463"/>
          </a:xfrm>
          <a:noFill/>
          <a:ln>
            <a:solidFill>
              <a:srgbClr val="000000"/>
            </a:solidFill>
            <a:miter lim="800000"/>
            <a:headEnd/>
            <a:tailEnd/>
          </a:ln>
        </p:spPr>
      </p:sp>
      <p:sp>
        <p:nvSpPr>
          <p:cNvPr id="22532" name="Rectangle 3"/>
          <p:cNvSpPr>
            <a:spLocks noGrp="1" noChangeArrowheads="1"/>
          </p:cNvSpPr>
          <p:nvPr>
            <p:ph type="body" idx="1"/>
          </p:nvPr>
        </p:nvSpPr>
        <p:spPr bwMode="auto">
          <a:xfrm>
            <a:off x="925513" y="5943600"/>
            <a:ext cx="11876087" cy="911225"/>
          </a:xfrm>
          <a:noFill/>
        </p:spPr>
        <p:txBody>
          <a:bodyPr wrap="square" numCol="1" anchor="t" anchorCtr="0" compatLnSpc="1">
            <a:prstTxWarp prst="textNoShape">
              <a:avLst/>
            </a:prstTxWarp>
          </a:bodyPr>
          <a:lstStyle/>
          <a:p>
            <a:pPr eaLnBrk="1" hangingPunct="1">
              <a:spcBef>
                <a:spcPct val="0"/>
              </a:spcBef>
            </a:pPr>
            <a:r>
              <a:rPr lang="en-GB" smtClean="0"/>
              <a:t>The slide helps explain where ARM products play. A generic Digital product; ARM supplies system level IP into the SoC along with Physical IP to ensure its manufacturable;</a:t>
            </a:r>
          </a:p>
          <a:p>
            <a:pPr eaLnBrk="1" hangingPunct="1">
              <a:spcBef>
                <a:spcPct val="0"/>
              </a:spcBef>
            </a:pPr>
            <a:r>
              <a:rPr lang="en-GB" smtClean="0"/>
              <a:t>Software IP into the system; Development tools to help design and build the system architecture and software.</a:t>
            </a:r>
          </a:p>
          <a:p>
            <a:pPr eaLnBrk="1" hangingPunct="1">
              <a:spcBef>
                <a:spcPct val="0"/>
              </a:spcBef>
            </a:pPr>
            <a:r>
              <a:rPr lang="en-GB" smtClean="0"/>
              <a:t>Finally, we work with an extensive 3</a:t>
            </a:r>
            <a:r>
              <a:rPr lang="en-GB" baseline="30000" smtClean="0"/>
              <a:t>rd</a:t>
            </a:r>
            <a:r>
              <a:rPr lang="en-GB" smtClean="0"/>
              <a:t> party community to make the whole device creation possible.</a:t>
            </a:r>
          </a:p>
          <a:p>
            <a:pPr eaLnBrk="1" hangingPunct="1">
              <a:spcBef>
                <a:spcPct val="0"/>
              </a:spcBef>
            </a:pPr>
            <a:r>
              <a:rPr lang="en-GB" smtClean="0"/>
              <a:t>Remember this helps frame what we do not cover also, e.g. industrial design of the device.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79388C0-E706-442D-839C-72AEBEE7B21B}" type="slidenum">
              <a:rPr lang="en-US" smtClean="0"/>
              <a:pPr fontAlgn="base">
                <a:spcBef>
                  <a:spcPct val="0"/>
                </a:spcBef>
                <a:spcAft>
                  <a:spcPct val="0"/>
                </a:spcAft>
                <a:defRPr/>
              </a:pPr>
              <a:t>25</a:t>
            </a:fld>
            <a:endParaRPr lang="en-US" smtClean="0"/>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45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54C3B7-98C4-4A97-B077-604A6C2E498A}" type="slidenum">
              <a:rPr lang="en-US" smtClean="0"/>
              <a:pPr fontAlgn="base">
                <a:spcBef>
                  <a:spcPct val="0"/>
                </a:spcBef>
                <a:spcAft>
                  <a:spcPct val="0"/>
                </a:spcAft>
                <a:defRPr/>
              </a:pPr>
              <a:t>31</a:t>
            </a:fld>
            <a:endParaRPr lang="en-US" smtClean="0"/>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IN" smtClean="0"/>
              <a:t>An architecture defines behaviour that is common to many</a:t>
            </a:r>
          </a:p>
          <a:p>
            <a:pPr eaLnBrk="1" hangingPunct="1">
              <a:spcBef>
                <a:spcPct val="0"/>
              </a:spcBef>
            </a:pPr>
            <a:r>
              <a:rPr lang="en-IN" smtClean="0"/>
              <a:t>processor designs.</a:t>
            </a:r>
          </a:p>
          <a:p>
            <a:pPr eaLnBrk="1" hangingPunct="1">
              <a:spcBef>
                <a:spcPct val="0"/>
              </a:spcBef>
            </a:pPr>
            <a:endParaRPr lang="en-US" smtClean="0"/>
          </a:p>
          <a:p>
            <a:pPr eaLnBrk="1" hangingPunct="1">
              <a:spcBef>
                <a:spcPct val="0"/>
              </a:spcBef>
            </a:pPr>
            <a:r>
              <a:rPr lang="en-IN" smtClean="0"/>
              <a:t>The ARM architecture defines how an ARM processor must operate. This includes:</a:t>
            </a:r>
          </a:p>
          <a:p>
            <a:pPr eaLnBrk="1" hangingPunct="1">
              <a:spcBef>
                <a:spcPct val="0"/>
              </a:spcBef>
            </a:pPr>
            <a:r>
              <a:rPr lang="en-IN" smtClean="0"/>
              <a:t>• the programmers model</a:t>
            </a:r>
          </a:p>
          <a:p>
            <a:pPr eaLnBrk="1" hangingPunct="1">
              <a:spcBef>
                <a:spcPct val="0"/>
              </a:spcBef>
            </a:pPr>
            <a:r>
              <a:rPr lang="en-IN" smtClean="0"/>
              <a:t>• the instruction set</a:t>
            </a:r>
          </a:p>
          <a:p>
            <a:pPr eaLnBrk="1" hangingPunct="1">
              <a:spcBef>
                <a:spcPct val="0"/>
              </a:spcBef>
            </a:pPr>
            <a:r>
              <a:rPr lang="en-IN" smtClean="0"/>
              <a:t>• system configuration</a:t>
            </a:r>
          </a:p>
          <a:p>
            <a:pPr eaLnBrk="1" hangingPunct="1">
              <a:spcBef>
                <a:spcPct val="0"/>
              </a:spcBef>
            </a:pPr>
            <a:r>
              <a:rPr lang="en-IN" smtClean="0"/>
              <a:t>• exception handling</a:t>
            </a:r>
          </a:p>
          <a:p>
            <a:pPr eaLnBrk="1" hangingPunct="1">
              <a:spcBef>
                <a:spcPct val="0"/>
              </a:spcBef>
            </a:pPr>
            <a:r>
              <a:rPr lang="en-IN" smtClean="0"/>
              <a:t>• the memory model.</a:t>
            </a:r>
          </a:p>
          <a:p>
            <a:pPr eaLnBrk="1" hangingPunct="1">
              <a:spcBef>
                <a:spcPct val="0"/>
              </a:spcBef>
            </a:pPr>
            <a:endParaRPr lang="en-US" smtClean="0"/>
          </a:p>
          <a:p>
            <a:pPr eaLnBrk="1" hangingPunct="1">
              <a:spcBef>
                <a:spcPct val="0"/>
              </a:spcBef>
            </a:pPr>
            <a:r>
              <a:rPr lang="en-IN" smtClean="0"/>
              <a:t>A processor is an implementation of an architecture, and can be</a:t>
            </a:r>
          </a:p>
          <a:p>
            <a:pPr eaLnBrk="1" hangingPunct="1">
              <a:spcBef>
                <a:spcPct val="0"/>
              </a:spcBef>
            </a:pPr>
            <a:r>
              <a:rPr lang="en-IN" smtClean="0"/>
              <a:t>integrated into several different designs</a:t>
            </a:r>
            <a:endParaRPr lang="en-GB"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B7DF0A5-F7EE-4BE3-B103-F30923486B9B}" type="slidenum">
              <a:rPr lang="en-GB" smtClean="0">
                <a:solidFill>
                  <a:prstClr val="black"/>
                </a:solidFill>
              </a:rPr>
              <a:pPr>
                <a:defRPr/>
              </a:pPr>
              <a:t>37</a:t>
            </a:fld>
            <a:endParaRPr lang="en-GB" smtClean="0">
              <a:solidFill>
                <a:prstClr val="black"/>
              </a:solidFill>
            </a:endParaRPr>
          </a:p>
        </p:txBody>
      </p:sp>
      <p:sp>
        <p:nvSpPr>
          <p:cNvPr id="20483" name="Rectangle 2"/>
          <p:cNvSpPr>
            <a:spLocks noGrp="1" noRot="1" noChangeAspect="1" noChangeArrowheads="1" noTextEdit="1"/>
          </p:cNvSpPr>
          <p:nvPr>
            <p:ph type="sldImg"/>
          </p:nvPr>
        </p:nvSpPr>
        <p:spPr bwMode="auto">
          <a:xfrm>
            <a:off x="1281113" y="842963"/>
            <a:ext cx="4284662" cy="3213100"/>
          </a:xfrm>
          <a:noFill/>
          <a:ln>
            <a:solidFill>
              <a:srgbClr val="000000"/>
            </a:solidFill>
            <a:miter lim="800000"/>
            <a:headEnd/>
            <a:tailEnd/>
          </a:ln>
        </p:spPr>
      </p:sp>
      <p:sp>
        <p:nvSpPr>
          <p:cNvPr id="20484" name="Rectangle 3"/>
          <p:cNvSpPr>
            <a:spLocks noGrp="1" noChangeArrowheads="1"/>
          </p:cNvSpPr>
          <p:nvPr>
            <p:ph type="body" idx="1"/>
          </p:nvPr>
        </p:nvSpPr>
        <p:spPr bwMode="auto">
          <a:xfrm>
            <a:off x="911225" y="4359275"/>
            <a:ext cx="5033963" cy="4132263"/>
          </a:xfrm>
          <a:noFill/>
        </p:spPr>
        <p:txBody>
          <a:bodyPr wrap="square" numCol="1" anchor="t" anchorCtr="0" compatLnSpc="1">
            <a:prstTxWarp prst="textNoShape">
              <a:avLst/>
            </a:prstTxWarp>
          </a:bodyPr>
          <a:lstStyle/>
          <a:p>
            <a:pPr eaLnBrk="1" hangingPunct="1">
              <a:spcBef>
                <a:spcPct val="0"/>
              </a:spcBef>
            </a:pPr>
            <a:r>
              <a:rPr lang="en-US" dirty="0" smtClean="0"/>
              <a:t>Pipeline Comparison</a:t>
            </a:r>
          </a:p>
          <a:p>
            <a:pPr eaLnBrk="1" hangingPunct="1">
              <a:spcBef>
                <a:spcPct val="0"/>
              </a:spcBef>
            </a:pPr>
            <a:endParaRPr lang="en-US" dirty="0" smtClean="0"/>
          </a:p>
          <a:p>
            <a:pPr eaLnBrk="1" hangingPunct="1">
              <a:spcBef>
                <a:spcPct val="0"/>
              </a:spcBef>
            </a:pPr>
            <a:r>
              <a:rPr lang="en-US" dirty="0" smtClean="0"/>
              <a:t>The point of this foil is to show that with the ARM7TDMI a lot of work was carried out in the execute stage of the pipeline.  Now with ARM9TDMI the execute stage has been split out into three stages to allow greater throughput.</a:t>
            </a:r>
          </a:p>
          <a:p>
            <a:pPr eaLnBrk="1" hangingPunct="1">
              <a:spcBef>
                <a:spcPct val="0"/>
              </a:spcBef>
            </a:pPr>
            <a:endParaRPr lang="en-US" dirty="0" smtClean="0"/>
          </a:p>
          <a:p>
            <a:pPr eaLnBrk="1" hangingPunct="1">
              <a:spcBef>
                <a:spcPct val="0"/>
              </a:spcBef>
            </a:pPr>
            <a:r>
              <a:rPr lang="en-US" dirty="0" smtClean="0"/>
              <a:t>This then means the CPI is about 1.5 compared against 1.9 for ARM7TDMI, and the operating frequency is approximately double for ARM9TDMI over ARM7TDMI on the same process.  Therefore, at least double the processing power is available.</a:t>
            </a:r>
          </a:p>
          <a:p>
            <a:pPr eaLnBrk="1" hangingPunct="1">
              <a:spcBef>
                <a:spcPct val="0"/>
              </a:spcBef>
            </a:pPr>
            <a:endParaRPr lang="en-US" dirty="0" smtClean="0"/>
          </a:p>
          <a:p>
            <a:pPr eaLnBrk="1" hangingPunct="1">
              <a:spcBef>
                <a:spcPct val="0"/>
              </a:spcBef>
            </a:pPr>
            <a:r>
              <a:rPr lang="en-US" dirty="0" smtClean="0"/>
              <a:t>It is possible for the pipeline to interlock.  Forwarding paths have been provided to </a:t>
            </a:r>
            <a:r>
              <a:rPr lang="en-US" dirty="0" err="1" smtClean="0"/>
              <a:t>minimise</a:t>
            </a:r>
            <a:r>
              <a:rPr lang="en-US" dirty="0" smtClean="0"/>
              <a:t> this as much as possible, but they can still occur.  By using a bit of consideration when writing code they can almost be eliminated.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EEE18C7-F85D-4276-BE7A-D508A4A73A8F}" type="slidenum">
              <a:rPr lang="en-GB" smtClean="0">
                <a:solidFill>
                  <a:prstClr val="black"/>
                </a:solidFill>
              </a:rPr>
              <a:pPr>
                <a:defRPr/>
              </a:pPr>
              <a:t>38</a:t>
            </a:fld>
            <a:endParaRPr lang="en-GB" smtClean="0">
              <a:solidFill>
                <a:prstClr val="black"/>
              </a:solidFill>
            </a:endParaRPr>
          </a:p>
        </p:txBody>
      </p:sp>
      <p:sp>
        <p:nvSpPr>
          <p:cNvPr id="21507" name="Rectangle 2"/>
          <p:cNvSpPr>
            <a:spLocks noGrp="1" noChangeArrowheads="1"/>
          </p:cNvSpPr>
          <p:nvPr>
            <p:ph type="body" idx="1"/>
          </p:nvPr>
        </p:nvSpPr>
        <p:spPr bwMode="auto">
          <a:xfrm>
            <a:off x="914400" y="4359275"/>
            <a:ext cx="5029200" cy="4132263"/>
          </a:xfrm>
          <a:noFill/>
        </p:spPr>
        <p:txBody>
          <a:bodyPr wrap="square" numCol="1" anchor="t" anchorCtr="0" compatLnSpc="1">
            <a:prstTxWarp prst="textNoShape">
              <a:avLst/>
            </a:prstTxWarp>
          </a:bodyPr>
          <a:lstStyle/>
          <a:p>
            <a:pPr eaLnBrk="1" hangingPunct="1">
              <a:spcBef>
                <a:spcPct val="0"/>
              </a:spcBef>
            </a:pPr>
            <a:r>
              <a:rPr lang="en-US" smtClean="0"/>
              <a:t>The cause of confusion here is the term “word” which will mean 16-bits to people with a 16-bit background.</a:t>
            </a:r>
          </a:p>
          <a:p>
            <a:pPr eaLnBrk="1" hangingPunct="1">
              <a:spcBef>
                <a:spcPct val="0"/>
              </a:spcBef>
            </a:pPr>
            <a:r>
              <a:rPr lang="en-US" smtClean="0"/>
              <a:t>In the ARM world 16-bits is a “halfword” as the architecture is a 32-bit one, whereas “word” means 32-bits.</a:t>
            </a:r>
          </a:p>
          <a:p>
            <a:pPr eaLnBrk="1" hangingPunct="1">
              <a:spcBef>
                <a:spcPct val="0"/>
              </a:spcBef>
            </a:pPr>
            <a:endParaRPr lang="en-US" smtClean="0"/>
          </a:p>
          <a:p>
            <a:pPr eaLnBrk="1" hangingPunct="1">
              <a:spcBef>
                <a:spcPct val="0"/>
              </a:spcBef>
            </a:pPr>
            <a:r>
              <a:rPr lang="en-US" smtClean="0"/>
              <a:t>Java bytecodes are 8-bit instructions designed to be architecture independent.  Jazelle transparently executes most bytecodes in hardware and some in highly optimized ARM code.  This is due to a tradeoff between hardware complexity (power consumption &amp; silicon area) and speed.</a:t>
            </a:r>
          </a:p>
        </p:txBody>
      </p:sp>
      <p:sp>
        <p:nvSpPr>
          <p:cNvPr id="21508" name="Rectangle 3"/>
          <p:cNvSpPr>
            <a:spLocks noGrp="1" noRot="1" noChangeAspect="1" noChangeArrowheads="1" noTextEdit="1"/>
          </p:cNvSpPr>
          <p:nvPr>
            <p:ph type="sldImg"/>
          </p:nvPr>
        </p:nvSpPr>
        <p:spPr bwMode="auto">
          <a:xfrm>
            <a:off x="1277938" y="841375"/>
            <a:ext cx="4286250" cy="3214688"/>
          </a:xfrm>
          <a:noFill/>
          <a:ln>
            <a:solidFill>
              <a:srgbClr val="000000"/>
            </a:solidFill>
            <a:miter lim="800000"/>
            <a:headEnd/>
            <a:tailEn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B8C29CA-B3F3-4D15-A5E3-0A69439225BD}" type="slidenum">
              <a:rPr lang="en-GB" smtClean="0">
                <a:solidFill>
                  <a:prstClr val="black"/>
                </a:solidFill>
              </a:rPr>
              <a:pPr>
                <a:defRPr/>
              </a:pPr>
              <a:t>40</a:t>
            </a:fld>
            <a:endParaRPr lang="en-GB" smtClean="0">
              <a:solidFill>
                <a:prstClr val="black"/>
              </a:solidFill>
            </a:endParaRPr>
          </a:p>
        </p:txBody>
      </p:sp>
      <p:sp>
        <p:nvSpPr>
          <p:cNvPr id="22531" name="Rectangle 2"/>
          <p:cNvSpPr>
            <a:spLocks noGrp="1" noRot="1" noChangeAspect="1" noChangeArrowheads="1" noTextEdit="1"/>
          </p:cNvSpPr>
          <p:nvPr>
            <p:ph type="sldImg"/>
          </p:nvPr>
        </p:nvSpPr>
        <p:spPr bwMode="auto">
          <a:xfrm>
            <a:off x="1281113" y="842963"/>
            <a:ext cx="4284662" cy="3213100"/>
          </a:xfrm>
          <a:noFill/>
          <a:ln>
            <a:solidFill>
              <a:srgbClr val="000000"/>
            </a:solidFill>
            <a:miter lim="800000"/>
            <a:headEnd/>
            <a:tailEnd/>
          </a:ln>
        </p:spPr>
      </p:sp>
      <p:sp>
        <p:nvSpPr>
          <p:cNvPr id="22532" name="Rectangle 3"/>
          <p:cNvSpPr>
            <a:spLocks noGrp="1" noChangeArrowheads="1"/>
          </p:cNvSpPr>
          <p:nvPr>
            <p:ph type="body" idx="1"/>
          </p:nvPr>
        </p:nvSpPr>
        <p:spPr bwMode="auto">
          <a:xfrm>
            <a:off x="911225" y="4359275"/>
            <a:ext cx="5033963" cy="4132263"/>
          </a:xfrm>
          <a:noFill/>
        </p:spPr>
        <p:txBody>
          <a:bodyPr wrap="square" numCol="1" anchor="t" anchorCtr="0" compatLnSpc="1">
            <a:prstTxWarp prst="textNoShape">
              <a:avLst/>
            </a:prstTxWarp>
          </a:bodyPr>
          <a:lstStyle/>
          <a:p>
            <a:pPr eaLnBrk="1" hangingPunct="1">
              <a:spcBef>
                <a:spcPct val="0"/>
              </a:spcBef>
            </a:pPr>
            <a:r>
              <a:rPr lang="en-US" smtClean="0"/>
              <a:t>Pipeline Comparison</a:t>
            </a:r>
          </a:p>
          <a:p>
            <a:pPr eaLnBrk="1" hangingPunct="1">
              <a:spcBef>
                <a:spcPct val="0"/>
              </a:spcBef>
            </a:pPr>
            <a:endParaRPr lang="en-US" smtClean="0"/>
          </a:p>
          <a:p>
            <a:pPr eaLnBrk="1" hangingPunct="1">
              <a:spcBef>
                <a:spcPct val="0"/>
              </a:spcBef>
            </a:pPr>
            <a:r>
              <a:rPr lang="en-US" smtClean="0"/>
              <a:t>The point of this foil is to show that with the ARM7TDMI a lot of work was carried out in the execute stage of the pipeline.  Now with ARM9TDMI the execute stage has been split out into three stages to allow greater throughput.</a:t>
            </a:r>
          </a:p>
          <a:p>
            <a:pPr eaLnBrk="1" hangingPunct="1">
              <a:spcBef>
                <a:spcPct val="0"/>
              </a:spcBef>
            </a:pPr>
            <a:endParaRPr lang="en-US" smtClean="0"/>
          </a:p>
          <a:p>
            <a:pPr eaLnBrk="1" hangingPunct="1">
              <a:spcBef>
                <a:spcPct val="0"/>
              </a:spcBef>
            </a:pPr>
            <a:r>
              <a:rPr lang="en-US" smtClean="0"/>
              <a:t>This then means the CPI is about 1.5 compared against 1.9 for ARM7TDMI, and the operating frequency is approximately double for ARM9TDMI over ARM7TDMI on the same process.  Therefore, at least double the processing power is available.</a:t>
            </a:r>
          </a:p>
          <a:p>
            <a:pPr eaLnBrk="1" hangingPunct="1">
              <a:spcBef>
                <a:spcPct val="0"/>
              </a:spcBef>
            </a:pPr>
            <a:endParaRPr lang="en-US" smtClean="0"/>
          </a:p>
          <a:p>
            <a:pPr eaLnBrk="1" hangingPunct="1">
              <a:spcBef>
                <a:spcPct val="0"/>
              </a:spcBef>
            </a:pPr>
            <a:r>
              <a:rPr lang="en-US" smtClean="0"/>
              <a:t>It is possible for the pipeline to interlock.  Forwarding paths have been provided to minimise this as much as possible, but they can still occur.  By using a bit of consideration when writing code they can almost be eliminated.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580E9C1-ADFF-48CA-9CE9-128218E0FF3A}" type="slidenum">
              <a:rPr lang="en-GB" smtClean="0">
                <a:solidFill>
                  <a:prstClr val="black"/>
                </a:solidFill>
              </a:rPr>
              <a:pPr>
                <a:defRPr/>
              </a:pPr>
              <a:t>42</a:t>
            </a:fld>
            <a:endParaRPr lang="en-GB" smtClean="0">
              <a:solidFill>
                <a:prstClr val="black"/>
              </a:solidFill>
            </a:endParaRPr>
          </a:p>
        </p:txBody>
      </p:sp>
      <p:sp>
        <p:nvSpPr>
          <p:cNvPr id="23555" name="Rectangle 2"/>
          <p:cNvSpPr>
            <a:spLocks noGrp="1" noRot="1" noChangeAspect="1" noChangeArrowheads="1" noTextEdit="1"/>
          </p:cNvSpPr>
          <p:nvPr>
            <p:ph type="sldImg"/>
          </p:nvPr>
        </p:nvSpPr>
        <p:spPr bwMode="auto">
          <a:xfrm>
            <a:off x="1281113" y="842963"/>
            <a:ext cx="4284662" cy="3213100"/>
          </a:xfrm>
          <a:noFill/>
          <a:ln>
            <a:solidFill>
              <a:srgbClr val="000000"/>
            </a:solidFill>
            <a:miter lim="800000"/>
            <a:headEnd/>
            <a:tailEnd/>
          </a:ln>
        </p:spPr>
      </p:sp>
      <p:sp>
        <p:nvSpPr>
          <p:cNvPr id="23556" name="Rectangle 3"/>
          <p:cNvSpPr>
            <a:spLocks noGrp="1" noChangeArrowheads="1"/>
          </p:cNvSpPr>
          <p:nvPr>
            <p:ph type="body" idx="1"/>
          </p:nvPr>
        </p:nvSpPr>
        <p:spPr bwMode="auto">
          <a:xfrm>
            <a:off x="914400" y="4359275"/>
            <a:ext cx="5029200" cy="4132263"/>
          </a:xfrm>
          <a:noFill/>
        </p:spPr>
        <p:txBody>
          <a:bodyPr wrap="square" lIns="87482" tIns="43741" rIns="87482" bIns="43741" numCol="1" anchor="t" anchorCtr="0" compatLnSpc="1">
            <a:prstTxWarp prst="textNoShape">
              <a:avLst/>
            </a:prstTxWarp>
          </a:bodyPr>
          <a:lstStyle/>
          <a:p>
            <a:pPr eaLnBrk="1" hangingPunct="1">
              <a:spcBef>
                <a:spcPct val="0"/>
              </a:spcBef>
            </a:pPr>
            <a:r>
              <a:rPr lang="en-US" sz="900" b="1" u="sng" smtClean="0"/>
              <a:t>The ARM Core architecture</a:t>
            </a:r>
            <a:endParaRPr lang="en-US" sz="900" smtClean="0"/>
          </a:p>
          <a:p>
            <a:pPr eaLnBrk="1" hangingPunct="1">
              <a:spcBef>
                <a:spcPct val="0"/>
              </a:spcBef>
            </a:pPr>
            <a:r>
              <a:rPr lang="en-US" sz="900" smtClean="0"/>
              <a:t>The ARM7 core is Von Neumann architecture i.e. instructions and data come in on one bus.</a:t>
            </a:r>
          </a:p>
          <a:p>
            <a:pPr eaLnBrk="1" hangingPunct="1">
              <a:spcBef>
                <a:spcPct val="0"/>
              </a:spcBef>
            </a:pPr>
            <a:r>
              <a:rPr lang="en-US" sz="900" smtClean="0"/>
              <a:t>The core uses a LOAD and STORE architecture. i.e. all operations are on the registers. Data is loaded, executed upon and then stored back to memory as required.  Block transfer: up to 16 register at once</a:t>
            </a:r>
          </a:p>
          <a:p>
            <a:pPr eaLnBrk="1" hangingPunct="1">
              <a:spcBef>
                <a:spcPct val="0"/>
              </a:spcBef>
            </a:pPr>
            <a:r>
              <a:rPr lang="en-US" sz="900" smtClean="0"/>
              <a:t>The main feature of the ARM core is the data path. The data path is:-</a:t>
            </a:r>
          </a:p>
          <a:p>
            <a:pPr eaLnBrk="1" hangingPunct="1">
              <a:spcBef>
                <a:spcPct val="0"/>
              </a:spcBef>
            </a:pPr>
            <a:r>
              <a:rPr lang="en-US" sz="900" smtClean="0"/>
              <a:t>Register Bank -&gt; Barrel Shifter (on B bus) -&gt; ALU -&gt; Register Bank</a:t>
            </a:r>
          </a:p>
          <a:p>
            <a:pPr eaLnBrk="1" hangingPunct="1">
              <a:spcBef>
                <a:spcPct val="0"/>
              </a:spcBef>
            </a:pPr>
            <a:r>
              <a:rPr lang="en-US" sz="900" smtClean="0"/>
              <a:t>Operations through the data path take one cycle. Consider a basic ADD instruction. ADD r0, r1, r2. The r1 and r2 are read out of the register bank on the A and B buses. The result is calculated in the ALU and written back to r0 via the ALU Bus. ( important: 2 read ports A and B! )</a:t>
            </a:r>
          </a:p>
          <a:p>
            <a:pPr eaLnBrk="1" hangingPunct="1">
              <a:spcBef>
                <a:spcPct val="0"/>
              </a:spcBef>
            </a:pPr>
            <a:r>
              <a:rPr lang="en-US" sz="900" smtClean="0"/>
              <a:t>Consider an ADD instruction with a shift. ADD r0, r1, r2, LSL#2 The r1 and r2 are read out of the register bank on the A and B buses.  R2 is shifted left by 2 in the barrel shifter, The result is calculated in the ALU  as before, and written back to r0 via the ALU Bus.</a:t>
            </a:r>
            <a:endParaRPr lang="en-US" smtClean="0"/>
          </a:p>
          <a:p>
            <a:pPr eaLnBrk="1" hangingPunct="1">
              <a:spcBef>
                <a:spcPct val="0"/>
              </a:spcBef>
            </a:pPr>
            <a:r>
              <a:rPr lang="en-US" sz="900" smtClean="0"/>
              <a:t>The basic data path is completed </a:t>
            </a:r>
            <a:r>
              <a:rPr lang="en-US" sz="900" u="sng" smtClean="0"/>
              <a:t>in one cycle</a:t>
            </a:r>
            <a:r>
              <a:rPr lang="en-US" sz="900" smtClean="0"/>
              <a:t> ( normally, if no delay due to multiply etc. ). In this cycle the following occurs:-</a:t>
            </a:r>
          </a:p>
          <a:p>
            <a:pPr eaLnBrk="1" hangingPunct="1">
              <a:spcBef>
                <a:spcPct val="0"/>
              </a:spcBef>
            </a:pPr>
            <a:r>
              <a:rPr lang="en-US" sz="900" smtClean="0"/>
              <a:t>1) Read 2 operands from the register bank, one via the barrel shifter (to be shifted if required).</a:t>
            </a:r>
          </a:p>
          <a:p>
            <a:pPr eaLnBrk="1" hangingPunct="1">
              <a:spcBef>
                <a:spcPct val="0"/>
              </a:spcBef>
            </a:pPr>
            <a:r>
              <a:rPr lang="en-US" sz="900" smtClean="0"/>
              <a:t>2) Implement a logical or  arithmetic operation in the ALU.</a:t>
            </a:r>
          </a:p>
          <a:p>
            <a:pPr eaLnBrk="1" hangingPunct="1">
              <a:spcBef>
                <a:spcPct val="0"/>
              </a:spcBef>
            </a:pPr>
            <a:r>
              <a:rPr lang="en-US" sz="900" smtClean="0"/>
              <a:t>3) Write back the result to register bank at the end of the cycle.</a:t>
            </a:r>
          </a:p>
          <a:p>
            <a:pPr eaLnBrk="1" hangingPunct="1">
              <a:spcBef>
                <a:spcPct val="0"/>
              </a:spcBef>
            </a:pPr>
            <a:r>
              <a:rPr lang="en-US" sz="900" smtClean="0"/>
              <a:t>Can do shifts by a constant in the same cycle in ARM state, but not in Thumb state (where separate instructions are required to use the shifter). Limitation of reduced instruction space.</a:t>
            </a:r>
          </a:p>
          <a:p>
            <a:pPr eaLnBrk="1" hangingPunct="1">
              <a:spcBef>
                <a:spcPct val="0"/>
              </a:spcBef>
            </a:pPr>
            <a:r>
              <a:rPr lang="en-US" sz="900" smtClean="0"/>
              <a:t>Instruction pipeline is three stage fetch -&gt; decode -&gt; execute.</a:t>
            </a:r>
          </a:p>
          <a:p>
            <a:pPr eaLnBrk="1" hangingPunct="1">
              <a:spcBef>
                <a:spcPct val="0"/>
              </a:spcBef>
            </a:pPr>
            <a:r>
              <a:rPr lang="en-US" sz="900" smtClean="0"/>
              <a:t>Address Incrementer allows for burst mode addressing.</a:t>
            </a:r>
          </a:p>
          <a:p>
            <a:pPr eaLnBrk="1" hangingPunct="1">
              <a:spcBef>
                <a:spcPct val="0"/>
              </a:spcBef>
            </a:pPr>
            <a:r>
              <a:rPr lang="en-US" sz="900" smtClean="0"/>
              <a:t>Booth multiplier has early termination if the rest of the operand is 0 or 1. The advantage is that it is small.</a:t>
            </a:r>
          </a:p>
          <a:p>
            <a:pPr eaLnBrk="1" hangingPunct="1">
              <a:spcBef>
                <a:spcPct val="0"/>
              </a:spcBef>
            </a:pPr>
            <a:r>
              <a:rPr lang="en-US" sz="900" smtClean="0"/>
              <a:t>Notice the Thumb decompression stage on the instruction pipeline input. This uses a spare half clock cycle on the decode stage of the pipeline, and hence does not restrict the maximum clock speed over non-thumb ARM7’s.</a:t>
            </a:r>
          </a:p>
          <a:p>
            <a:pPr eaLnBrk="1" hangingPunct="1">
              <a:spcBef>
                <a:spcPct val="0"/>
              </a:spcBef>
            </a:pPr>
            <a:r>
              <a:rPr lang="en-US" sz="900" smtClean="0"/>
              <a:t>For load operations, sign extension and/or rotation is done in the ALU. (ARM9 is different…see slide 21)</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F16013B-602D-4062-8726-79D725D23393}" type="datetime1">
              <a:rPr lang="en-IN" smtClean="0"/>
              <a:t>03-08-2019</a:t>
            </a:fld>
            <a:endParaRPr lang="en-US"/>
          </a:p>
        </p:txBody>
      </p:sp>
      <p:sp>
        <p:nvSpPr>
          <p:cNvPr id="5" name="Footer Placeholder 4"/>
          <p:cNvSpPr>
            <a:spLocks noGrp="1"/>
          </p:cNvSpPr>
          <p:nvPr>
            <p:ph type="ftr" sz="quarter" idx="11"/>
          </p:nvPr>
        </p:nvSpPr>
        <p:spPr/>
        <p:txBody>
          <a:bodyPr/>
          <a:lstStyle/>
          <a:p>
            <a:r>
              <a:rPr lang="en-US" smtClean="0"/>
              <a:t>IT 209 Amit Bhatt Computer Organization</a:t>
            </a:r>
            <a:endParaRPr lang="en-US"/>
          </a:p>
        </p:txBody>
      </p:sp>
      <p:sp>
        <p:nvSpPr>
          <p:cNvPr id="6" name="Slide Number Placeholder 5"/>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7E8722-8ADA-487D-B392-40A70EE62A67}" type="datetime1">
              <a:rPr lang="en-IN" smtClean="0"/>
              <a:t>03-08-2019</a:t>
            </a:fld>
            <a:endParaRPr lang="en-US"/>
          </a:p>
        </p:txBody>
      </p:sp>
      <p:sp>
        <p:nvSpPr>
          <p:cNvPr id="5" name="Footer Placeholder 4"/>
          <p:cNvSpPr>
            <a:spLocks noGrp="1"/>
          </p:cNvSpPr>
          <p:nvPr>
            <p:ph type="ftr" sz="quarter" idx="11"/>
          </p:nvPr>
        </p:nvSpPr>
        <p:spPr/>
        <p:txBody>
          <a:bodyPr/>
          <a:lstStyle/>
          <a:p>
            <a:r>
              <a:rPr lang="en-US" smtClean="0"/>
              <a:t>IT 209 Amit Bhatt Computer Organization</a:t>
            </a:r>
            <a:endParaRPr lang="en-US"/>
          </a:p>
        </p:txBody>
      </p:sp>
      <p:sp>
        <p:nvSpPr>
          <p:cNvPr id="6" name="Slide Number Placeholder 5"/>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9F59CDD-99F8-4E69-A8FA-30FF86C58C9F}" type="datetime1">
              <a:rPr lang="en-IN" smtClean="0"/>
              <a:t>03-08-2019</a:t>
            </a:fld>
            <a:endParaRPr lang="en-US"/>
          </a:p>
        </p:txBody>
      </p:sp>
      <p:sp>
        <p:nvSpPr>
          <p:cNvPr id="5" name="Footer Placeholder 4"/>
          <p:cNvSpPr>
            <a:spLocks noGrp="1"/>
          </p:cNvSpPr>
          <p:nvPr>
            <p:ph type="ftr" sz="quarter" idx="11"/>
          </p:nvPr>
        </p:nvSpPr>
        <p:spPr/>
        <p:txBody>
          <a:bodyPr/>
          <a:lstStyle/>
          <a:p>
            <a:r>
              <a:rPr lang="en-US" smtClean="0"/>
              <a:t>IT 209 Amit Bhatt Computer Organization</a:t>
            </a:r>
            <a:endParaRPr lang="en-US"/>
          </a:p>
        </p:txBody>
      </p:sp>
      <p:sp>
        <p:nvSpPr>
          <p:cNvPr id="6" name="Slide Number Placeholder 5"/>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B4BD543-0871-45B6-91DC-54A19989C681}" type="datetime1">
              <a:rPr lang="en-IN" smtClean="0"/>
              <a:t>03-08-2019</a:t>
            </a:fld>
            <a:endParaRPr lang="en-US"/>
          </a:p>
        </p:txBody>
      </p:sp>
      <p:sp>
        <p:nvSpPr>
          <p:cNvPr id="6" name="Footer Placeholder 5"/>
          <p:cNvSpPr>
            <a:spLocks noGrp="1"/>
          </p:cNvSpPr>
          <p:nvPr>
            <p:ph type="ftr" sz="quarter" idx="11"/>
          </p:nvPr>
        </p:nvSpPr>
        <p:spPr/>
        <p:txBody>
          <a:bodyPr/>
          <a:lstStyle/>
          <a:p>
            <a:r>
              <a:rPr lang="en-US" smtClean="0"/>
              <a:t>IT 209 Amit Bhatt Computer Organization</a:t>
            </a:r>
            <a:endParaRPr lang="en-US"/>
          </a:p>
        </p:txBody>
      </p:sp>
      <p:sp>
        <p:nvSpPr>
          <p:cNvPr id="7" name="Slide Number Placeholder 6"/>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687D3F7-EFED-401F-B7D1-33A5E0A366F6}" type="datetime1">
              <a:rPr lang="en-IN" smtClean="0"/>
              <a:t>03-08-2019</a:t>
            </a:fld>
            <a:endParaRPr lang="en-US"/>
          </a:p>
        </p:txBody>
      </p:sp>
      <p:sp>
        <p:nvSpPr>
          <p:cNvPr id="8" name="Footer Placeholder 7"/>
          <p:cNvSpPr>
            <a:spLocks noGrp="1"/>
          </p:cNvSpPr>
          <p:nvPr>
            <p:ph type="ftr" sz="quarter" idx="11"/>
          </p:nvPr>
        </p:nvSpPr>
        <p:spPr/>
        <p:txBody>
          <a:bodyPr/>
          <a:lstStyle/>
          <a:p>
            <a:r>
              <a:rPr lang="en-US" smtClean="0"/>
              <a:t>IT 209 Amit Bhatt Computer Organization</a:t>
            </a:r>
            <a:endParaRPr lang="en-US"/>
          </a:p>
        </p:txBody>
      </p:sp>
      <p:sp>
        <p:nvSpPr>
          <p:cNvPr id="9" name="Slide Number Placeholder 8"/>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0B37BD-33A5-4DBB-8D5B-71219D81452B}" type="datetime1">
              <a:rPr lang="en-IN" smtClean="0"/>
              <a:t>03-08-2019</a:t>
            </a:fld>
            <a:endParaRPr lang="en-US"/>
          </a:p>
        </p:txBody>
      </p:sp>
      <p:sp>
        <p:nvSpPr>
          <p:cNvPr id="4" name="Footer Placeholder 3"/>
          <p:cNvSpPr>
            <a:spLocks noGrp="1"/>
          </p:cNvSpPr>
          <p:nvPr>
            <p:ph type="ftr" sz="quarter" idx="11"/>
          </p:nvPr>
        </p:nvSpPr>
        <p:spPr/>
        <p:txBody>
          <a:bodyPr/>
          <a:lstStyle/>
          <a:p>
            <a:r>
              <a:rPr lang="en-US" smtClean="0"/>
              <a:t>IT 209 Amit Bhatt Computer Organization</a:t>
            </a:r>
            <a:endParaRPr lang="en-US"/>
          </a:p>
        </p:txBody>
      </p:sp>
      <p:sp>
        <p:nvSpPr>
          <p:cNvPr id="5" name="Slide Number Placeholder 4"/>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83E36-F67C-4937-B9A6-BABD99BBB4EE}" type="datetime1">
              <a:rPr lang="en-IN" smtClean="0"/>
              <a:t>03-08-2019</a:t>
            </a:fld>
            <a:endParaRPr lang="en-US"/>
          </a:p>
        </p:txBody>
      </p:sp>
      <p:sp>
        <p:nvSpPr>
          <p:cNvPr id="3" name="Footer Placeholder 2"/>
          <p:cNvSpPr>
            <a:spLocks noGrp="1"/>
          </p:cNvSpPr>
          <p:nvPr>
            <p:ph type="ftr" sz="quarter" idx="11"/>
          </p:nvPr>
        </p:nvSpPr>
        <p:spPr/>
        <p:txBody>
          <a:bodyPr/>
          <a:lstStyle/>
          <a:p>
            <a:r>
              <a:rPr lang="en-US" smtClean="0"/>
              <a:t>IT 209 Amit Bhatt Computer Organization</a:t>
            </a:r>
            <a:endParaRPr lang="en-US"/>
          </a:p>
        </p:txBody>
      </p:sp>
      <p:sp>
        <p:nvSpPr>
          <p:cNvPr id="4" name="Slide Number Placeholder 3"/>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6E5A30-F28C-4B22-9F15-170F5667DD09}" type="datetime1">
              <a:rPr lang="en-IN" smtClean="0"/>
              <a:t>03-08-2019</a:t>
            </a:fld>
            <a:endParaRPr lang="en-US"/>
          </a:p>
        </p:txBody>
      </p:sp>
      <p:sp>
        <p:nvSpPr>
          <p:cNvPr id="6" name="Footer Placeholder 5"/>
          <p:cNvSpPr>
            <a:spLocks noGrp="1"/>
          </p:cNvSpPr>
          <p:nvPr>
            <p:ph type="ftr" sz="quarter" idx="11"/>
          </p:nvPr>
        </p:nvSpPr>
        <p:spPr/>
        <p:txBody>
          <a:bodyPr/>
          <a:lstStyle/>
          <a:p>
            <a:r>
              <a:rPr lang="en-US" smtClean="0"/>
              <a:t>IT 209 Amit Bhatt Computer Organization</a:t>
            </a:r>
            <a:endParaRPr lang="en-US"/>
          </a:p>
        </p:txBody>
      </p:sp>
      <p:sp>
        <p:nvSpPr>
          <p:cNvPr id="7" name="Slide Number Placeholder 6"/>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44BF61-9EEF-4AD7-BCDC-5F94BAEB4E61}" type="datetime1">
              <a:rPr lang="en-IN" smtClean="0"/>
              <a:t>03-08-2019</a:t>
            </a:fld>
            <a:endParaRPr lang="en-US"/>
          </a:p>
        </p:txBody>
      </p:sp>
      <p:sp>
        <p:nvSpPr>
          <p:cNvPr id="6" name="Footer Placeholder 5"/>
          <p:cNvSpPr>
            <a:spLocks noGrp="1"/>
          </p:cNvSpPr>
          <p:nvPr>
            <p:ph type="ftr" sz="quarter" idx="11"/>
          </p:nvPr>
        </p:nvSpPr>
        <p:spPr/>
        <p:txBody>
          <a:bodyPr/>
          <a:lstStyle/>
          <a:p>
            <a:r>
              <a:rPr lang="en-US" smtClean="0"/>
              <a:t>IT 209 Amit Bhatt Computer Organization</a:t>
            </a:r>
            <a:endParaRPr lang="en-US"/>
          </a:p>
        </p:txBody>
      </p:sp>
      <p:sp>
        <p:nvSpPr>
          <p:cNvPr id="7" name="Slide Number Placeholder 6"/>
          <p:cNvSpPr>
            <a:spLocks noGrp="1"/>
          </p:cNvSpPr>
          <p:nvPr>
            <p:ph type="sldNum" sz="quarter" idx="12"/>
          </p:nvPr>
        </p:nvSpPr>
        <p:spPr/>
        <p:txBody>
          <a:bodyPr/>
          <a:lstStyle/>
          <a:p>
            <a:fld id="{97361525-0ADB-4376-87A9-D1789224925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7B94C-EE0D-4FA7-A50A-F17F3A27A222}" type="datetime1">
              <a:rPr lang="en-IN" smtClean="0"/>
              <a:t>03-08-2019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IT 209 Amit Bhatt Computer Organization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361525-0ADB-4376-87A9-D1789224925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spcBef>
          <a:spcPct val="0"/>
        </a:spcBef>
        <a:buNone/>
        <a:defRPr sz="32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3" Type="http://schemas.openxmlformats.org/officeDocument/2006/relationships/image" Target="../media/image31.jpeg"/><Relationship Id="rId18" Type="http://schemas.openxmlformats.org/officeDocument/2006/relationships/image" Target="http://img.shopping.com/cctool/PrdImg/images/pr/177X150/00/01/52/2a/90/22162064.JPG" TargetMode="External"/><Relationship Id="rId26" Type="http://schemas.openxmlformats.org/officeDocument/2006/relationships/image" Target="../media/image39.png"/><Relationship Id="rId39" Type="http://schemas.openxmlformats.org/officeDocument/2006/relationships/image" Target="../media/image50.jpeg"/><Relationship Id="rId21" Type="http://schemas.openxmlformats.org/officeDocument/2006/relationships/image" Target="../media/image36.jpeg"/><Relationship Id="rId34" Type="http://schemas.openxmlformats.org/officeDocument/2006/relationships/image" Target="../media/image45.jpe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jpeg"/><Relationship Id="rId55" Type="http://schemas.openxmlformats.org/officeDocument/2006/relationships/image" Target="../media/image66.jpeg"/><Relationship Id="rId7" Type="http://schemas.openxmlformats.org/officeDocument/2006/relationships/image" Target="../media/image25.jpeg"/><Relationship Id="rId12" Type="http://schemas.openxmlformats.org/officeDocument/2006/relationships/image" Target="../media/image30.jpeg"/><Relationship Id="rId17" Type="http://schemas.openxmlformats.org/officeDocument/2006/relationships/image" Target="../media/image34.jpeg"/><Relationship Id="rId25" Type="http://schemas.openxmlformats.org/officeDocument/2006/relationships/image" Target="../media/image38.png"/><Relationship Id="rId33" Type="http://schemas.openxmlformats.org/officeDocument/2006/relationships/image" Target="../media/image44.jpeg"/><Relationship Id="rId38" Type="http://schemas.openxmlformats.org/officeDocument/2006/relationships/image" Target="../media/image49.jpeg"/><Relationship Id="rId46" Type="http://schemas.openxmlformats.org/officeDocument/2006/relationships/image" Target="../media/image57.png"/><Relationship Id="rId59" Type="http://schemas.openxmlformats.org/officeDocument/2006/relationships/image" Target="../media/image70.jpeg"/><Relationship Id="rId2" Type="http://schemas.openxmlformats.org/officeDocument/2006/relationships/notesSlide" Target="../notesSlides/notesSlide4.xml"/><Relationship Id="rId16" Type="http://schemas.openxmlformats.org/officeDocument/2006/relationships/image" Target="http://www.tomsnetworking.com/Reviews/images/linksys_nslu2.jpg" TargetMode="External"/><Relationship Id="rId20" Type="http://schemas.openxmlformats.org/officeDocument/2006/relationships/image" Target="http://www.linksys.com/products/image180/rv082.jpg" TargetMode="External"/><Relationship Id="rId29" Type="http://schemas.openxmlformats.org/officeDocument/2006/relationships/image" Target="../media/image41.jpeg"/><Relationship Id="rId41" Type="http://schemas.openxmlformats.org/officeDocument/2006/relationships/image" Target="../media/image52.png"/><Relationship Id="rId54"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eg"/><Relationship Id="rId24" Type="http://schemas.openxmlformats.org/officeDocument/2006/relationships/image" Target="http://www.netgear.com/images/products/large/wg602.jpg" TargetMode="External"/><Relationship Id="rId32" Type="http://schemas.openxmlformats.org/officeDocument/2006/relationships/image" Target="../media/image43.jpeg"/><Relationship Id="rId37" Type="http://schemas.openxmlformats.org/officeDocument/2006/relationships/image" Target="../media/image48.jpeg"/><Relationship Id="rId40" Type="http://schemas.openxmlformats.org/officeDocument/2006/relationships/image" Target="../media/image51.jpeg"/><Relationship Id="rId45" Type="http://schemas.openxmlformats.org/officeDocument/2006/relationships/image" Target="../media/image56.jpeg"/><Relationship Id="rId53" Type="http://schemas.openxmlformats.org/officeDocument/2006/relationships/image" Target="../media/image64.png"/><Relationship Id="rId58" Type="http://schemas.openxmlformats.org/officeDocument/2006/relationships/image" Target="../media/image69.jpeg"/><Relationship Id="rId5" Type="http://schemas.openxmlformats.org/officeDocument/2006/relationships/image" Target="../media/image23.jpeg"/><Relationship Id="rId15" Type="http://schemas.openxmlformats.org/officeDocument/2006/relationships/image" Target="../media/image33.jpeg"/><Relationship Id="rId23" Type="http://schemas.openxmlformats.org/officeDocument/2006/relationships/image" Target="../media/image37.jpeg"/><Relationship Id="rId28" Type="http://schemas.openxmlformats.org/officeDocument/2006/relationships/image" Target="http://img.dell.com/images/global/products/pedge/pedge_1855_front_314x201.jpg" TargetMode="External"/><Relationship Id="rId36" Type="http://schemas.openxmlformats.org/officeDocument/2006/relationships/image" Target="../media/image47.jpeg"/><Relationship Id="rId49" Type="http://schemas.openxmlformats.org/officeDocument/2006/relationships/image" Target="../media/image60.png"/><Relationship Id="rId57" Type="http://schemas.openxmlformats.org/officeDocument/2006/relationships/image" Target="../media/image68.jpeg"/><Relationship Id="rId10" Type="http://schemas.openxmlformats.org/officeDocument/2006/relationships/image" Target="../media/image28.jpeg"/><Relationship Id="rId19" Type="http://schemas.openxmlformats.org/officeDocument/2006/relationships/image" Target="../media/image35.jpeg"/><Relationship Id="rId31" Type="http://schemas.openxmlformats.org/officeDocument/2006/relationships/image" Target="../media/image42.png"/><Relationship Id="rId44" Type="http://schemas.openxmlformats.org/officeDocument/2006/relationships/image" Target="../media/image55.jpeg"/><Relationship Id="rId52" Type="http://schemas.openxmlformats.org/officeDocument/2006/relationships/image" Target="../media/image63.jpeg"/><Relationship Id="rId60" Type="http://schemas.openxmlformats.org/officeDocument/2006/relationships/image" Target="../media/image71.jpeg"/><Relationship Id="rId4" Type="http://schemas.openxmlformats.org/officeDocument/2006/relationships/image" Target="../media/image22.jpeg"/><Relationship Id="rId9" Type="http://schemas.openxmlformats.org/officeDocument/2006/relationships/image" Target="../media/image27.jpeg"/><Relationship Id="rId14" Type="http://schemas.openxmlformats.org/officeDocument/2006/relationships/image" Target="../media/image32.jpeg"/><Relationship Id="rId22" Type="http://schemas.openxmlformats.org/officeDocument/2006/relationships/image" Target="http://www.linksys.com/products/image180/befsr41.jpg" TargetMode="External"/><Relationship Id="rId27" Type="http://schemas.openxmlformats.org/officeDocument/2006/relationships/image" Target="../media/image40.jpeg"/><Relationship Id="rId30" Type="http://schemas.openxmlformats.org/officeDocument/2006/relationships/image" Target="http://www.hp.com/products1/servers/integrity/mid_range/rx8620/images/rx8620_sans.jpg" TargetMode="External"/><Relationship Id="rId35" Type="http://schemas.openxmlformats.org/officeDocument/2006/relationships/image" Target="../media/image46.jpeg"/><Relationship Id="rId43" Type="http://schemas.openxmlformats.org/officeDocument/2006/relationships/image" Target="../media/image54.png"/><Relationship Id="rId48" Type="http://schemas.openxmlformats.org/officeDocument/2006/relationships/image" Target="../media/image59.jpeg"/><Relationship Id="rId56" Type="http://schemas.openxmlformats.org/officeDocument/2006/relationships/image" Target="../media/image67.jpeg"/><Relationship Id="rId8" Type="http://schemas.openxmlformats.org/officeDocument/2006/relationships/image" Target="../media/image26.jpeg"/><Relationship Id="rId51" Type="http://schemas.openxmlformats.org/officeDocument/2006/relationships/image" Target="../media/image62.png"/><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Module 1</a:t>
            </a:r>
            <a:endParaRPr lang="en-US" dirty="0"/>
          </a:p>
        </p:txBody>
      </p:sp>
      <p:sp>
        <p:nvSpPr>
          <p:cNvPr id="5" name="Subtitle 4"/>
          <p:cNvSpPr>
            <a:spLocks noGrp="1"/>
          </p:cNvSpPr>
          <p:nvPr>
            <p:ph type="subTitle" idx="1"/>
          </p:nvPr>
        </p:nvSpPr>
        <p:spPr/>
        <p:txBody>
          <a:bodyPr/>
          <a:lstStyle/>
          <a:p>
            <a:r>
              <a:rPr lang="en-US" dirty="0" smtClean="0"/>
              <a:t>Introduction to the course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10200"/>
          </a:xfrm>
        </p:spPr>
        <p:txBody>
          <a:bodyPr/>
          <a:lstStyle/>
          <a:p>
            <a:r>
              <a:rPr lang="en-US" dirty="0" smtClean="0">
                <a:solidFill>
                  <a:srgbClr val="FF0000"/>
                </a:solidFill>
              </a:rPr>
              <a:t>Module 5: </a:t>
            </a:r>
            <a:r>
              <a:rPr lang="en-US" dirty="0" smtClean="0"/>
              <a:t> </a:t>
            </a:r>
            <a:r>
              <a:rPr lang="en-US" sz="2000" dirty="0" smtClean="0"/>
              <a:t>(Read AAL Ch 11)</a:t>
            </a:r>
            <a:endParaRPr lang="en-US" dirty="0" smtClean="0"/>
          </a:p>
          <a:p>
            <a:pPr lvl="1"/>
            <a:r>
              <a:rPr lang="en-US" dirty="0" smtClean="0"/>
              <a:t>Exception Handling</a:t>
            </a:r>
          </a:p>
          <a:p>
            <a:r>
              <a:rPr lang="en-US" dirty="0" smtClean="0">
                <a:solidFill>
                  <a:srgbClr val="FF0000"/>
                </a:solidFill>
              </a:rPr>
              <a:t>Module 6: </a:t>
            </a:r>
          </a:p>
          <a:p>
            <a:pPr lvl="1"/>
            <a:r>
              <a:rPr lang="en-US" dirty="0" smtClean="0"/>
              <a:t>Revision</a:t>
            </a:r>
          </a:p>
          <a:p>
            <a:r>
              <a:rPr lang="en-US" dirty="0" smtClean="0">
                <a:solidFill>
                  <a:srgbClr val="FF0000"/>
                </a:solidFill>
              </a:rPr>
              <a:t>Module 7:</a:t>
            </a:r>
            <a:r>
              <a:rPr lang="en-US" dirty="0" smtClean="0"/>
              <a:t> </a:t>
            </a:r>
            <a:r>
              <a:rPr lang="en-US" sz="2000" dirty="0" smtClean="0"/>
              <a:t>(Read COD Ch 4.1, 4.2, 4.3, 4.4)</a:t>
            </a:r>
            <a:endParaRPr lang="en-US" dirty="0" smtClean="0"/>
          </a:p>
          <a:p>
            <a:pPr lvl="1"/>
            <a:r>
              <a:rPr lang="en-US" dirty="0" smtClean="0"/>
              <a:t>Logic design convention</a:t>
            </a:r>
          </a:p>
          <a:p>
            <a:pPr lvl="1"/>
            <a:r>
              <a:rPr lang="en-US" dirty="0" smtClean="0"/>
              <a:t>Building a datapath</a:t>
            </a:r>
          </a:p>
          <a:p>
            <a:r>
              <a:rPr lang="en-US" dirty="0" smtClean="0">
                <a:solidFill>
                  <a:srgbClr val="FF0000"/>
                </a:solidFill>
              </a:rPr>
              <a:t>Module 8:</a:t>
            </a:r>
            <a:r>
              <a:rPr lang="en-US" dirty="0" smtClean="0"/>
              <a:t> </a:t>
            </a:r>
            <a:r>
              <a:rPr lang="en-US" sz="2000" dirty="0" smtClean="0"/>
              <a:t>(Read COD Ch 4.5)</a:t>
            </a:r>
            <a:endParaRPr lang="en-US" dirty="0" smtClean="0"/>
          </a:p>
          <a:p>
            <a:pPr lvl="1"/>
            <a:r>
              <a:rPr lang="en-US" dirty="0" smtClean="0"/>
              <a:t>Over view of Pipelining and Hazards</a:t>
            </a:r>
          </a:p>
          <a:p>
            <a:r>
              <a:rPr lang="en-US" dirty="0" smtClean="0">
                <a:solidFill>
                  <a:srgbClr val="FF0000"/>
                </a:solidFill>
              </a:rPr>
              <a:t>Module 9: </a:t>
            </a:r>
            <a:r>
              <a:rPr lang="en-US" sz="2000" dirty="0" smtClean="0"/>
              <a:t>(Read COD Ch 4.6)</a:t>
            </a:r>
            <a:endParaRPr lang="en-US" dirty="0" smtClean="0"/>
          </a:p>
          <a:p>
            <a:pPr lvl="1"/>
            <a:r>
              <a:rPr lang="en-US" dirty="0" smtClean="0"/>
              <a:t>Pipelined Datapath and control</a:t>
            </a:r>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lstStyle/>
          <a:p>
            <a:r>
              <a:rPr lang="en-US" dirty="0" smtClean="0">
                <a:solidFill>
                  <a:srgbClr val="FF0000"/>
                </a:solidFill>
              </a:rPr>
              <a:t>Module 10</a:t>
            </a:r>
            <a:r>
              <a:rPr lang="en-US" dirty="0" smtClean="0">
                <a:solidFill>
                  <a:srgbClr val="FF0000"/>
                </a:solidFill>
                <a:sym typeface="Wingdings" pitchFamily="2" charset="2"/>
              </a:rPr>
              <a:t>:</a:t>
            </a:r>
            <a:endParaRPr lang="en-US" dirty="0" smtClean="0">
              <a:solidFill>
                <a:srgbClr val="FF0000"/>
              </a:solidFill>
            </a:endParaRPr>
          </a:p>
          <a:p>
            <a:pPr lvl="1"/>
            <a:r>
              <a:rPr lang="en-US" dirty="0" smtClean="0"/>
              <a:t>Data Hazard (stalling </a:t>
            </a:r>
            <a:r>
              <a:rPr lang="en-US" dirty="0" err="1" smtClean="0"/>
              <a:t>vs</a:t>
            </a:r>
            <a:r>
              <a:rPr lang="en-US" dirty="0" smtClean="0"/>
              <a:t> forwarding)</a:t>
            </a:r>
          </a:p>
          <a:p>
            <a:r>
              <a:rPr lang="en-US" dirty="0" smtClean="0">
                <a:solidFill>
                  <a:srgbClr val="FF0000"/>
                </a:solidFill>
              </a:rPr>
              <a:t>Module 11: </a:t>
            </a:r>
          </a:p>
          <a:p>
            <a:pPr lvl="1"/>
            <a:r>
              <a:rPr lang="en-US" dirty="0" smtClean="0"/>
              <a:t>Control Hazard</a:t>
            </a:r>
          </a:p>
          <a:p>
            <a:pPr lvl="2"/>
            <a:r>
              <a:rPr lang="en-US" dirty="0" smtClean="0"/>
              <a:t>Branch Prediction; static and dynamic</a:t>
            </a:r>
          </a:p>
          <a:p>
            <a:pPr lvl="2"/>
            <a:r>
              <a:rPr lang="en-US" dirty="0" smtClean="0"/>
              <a:t>Branch delay slot</a:t>
            </a:r>
          </a:p>
          <a:p>
            <a:r>
              <a:rPr lang="en-US" dirty="0" smtClean="0">
                <a:solidFill>
                  <a:srgbClr val="FF0000"/>
                </a:solidFill>
              </a:rPr>
              <a:t>Module 12: </a:t>
            </a:r>
          </a:p>
          <a:p>
            <a:pPr lvl="1"/>
            <a:r>
              <a:rPr lang="en-US" dirty="0" smtClean="0"/>
              <a:t>Exceptions in a pipelined processor</a:t>
            </a:r>
          </a:p>
          <a:p>
            <a:pPr lvl="1"/>
            <a:r>
              <a:rPr lang="en-US" dirty="0" smtClean="0"/>
              <a:t>Concept of Instruction level parallelism (ILP)</a:t>
            </a:r>
          </a:p>
          <a:p>
            <a:pPr lvl="1"/>
            <a:r>
              <a:rPr lang="en-US" dirty="0" smtClean="0"/>
              <a:t>Loop level parallelism (LLP)</a:t>
            </a:r>
          </a:p>
          <a:p>
            <a:pPr lvl="1"/>
            <a:r>
              <a:rPr lang="en-US" dirty="0" smtClean="0"/>
              <a:t>Superscalar processor</a:t>
            </a:r>
          </a:p>
          <a:p>
            <a:pPr lvl="1"/>
            <a:r>
              <a:rPr lang="en-US" dirty="0" smtClean="0"/>
              <a:t>VLIW processor</a:t>
            </a:r>
          </a:p>
          <a:p>
            <a:pPr lvl="1"/>
            <a:endParaRPr lang="en-US" dirty="0" smtClean="0"/>
          </a:p>
          <a:p>
            <a:pPr lvl="2"/>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r>
              <a:rPr lang="en-US" dirty="0" smtClean="0">
                <a:solidFill>
                  <a:srgbClr val="FF0000"/>
                </a:solidFill>
              </a:rPr>
              <a:t>Module 13:</a:t>
            </a:r>
          </a:p>
          <a:p>
            <a:pPr lvl="1"/>
            <a:r>
              <a:rPr lang="en-US" dirty="0" smtClean="0"/>
              <a:t>Memory hierarchy</a:t>
            </a:r>
          </a:p>
          <a:p>
            <a:r>
              <a:rPr lang="en-US" dirty="0" smtClean="0">
                <a:solidFill>
                  <a:srgbClr val="FF0000"/>
                </a:solidFill>
              </a:rPr>
              <a:t>Module 14 </a:t>
            </a:r>
            <a:r>
              <a:rPr lang="en-US" dirty="0" smtClean="0"/>
              <a:t>Revision</a:t>
            </a:r>
          </a:p>
          <a:p>
            <a:endParaRPr lang="en-US" dirty="0" smtClean="0"/>
          </a:p>
          <a:p>
            <a:endParaRPr lang="en-US" dirty="0" smtClean="0"/>
          </a:p>
          <a:p>
            <a:r>
              <a:rPr lang="en-US" dirty="0" smtClean="0"/>
              <a:t>Up to five lectures will be used for in – class tutorial and quiz</a:t>
            </a:r>
          </a:p>
          <a:p>
            <a:pPr lvl="1">
              <a:buNone/>
            </a:pPr>
            <a:endParaRPr lang="en-US" dirty="0" smtClean="0"/>
          </a:p>
          <a:p>
            <a:pPr lvl="1">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algn="l"/>
            <a:r>
              <a:rPr lang="en-US" sz="2800" smtClean="0"/>
              <a:t>IT – 209, Computer Organization…</a:t>
            </a:r>
            <a:endParaRPr lang="en-IN" sz="2800" smtClean="0"/>
          </a:p>
        </p:txBody>
      </p:sp>
      <p:sp>
        <p:nvSpPr>
          <p:cNvPr id="3" name="Content Placeholder 2"/>
          <p:cNvSpPr>
            <a:spLocks noGrp="1"/>
          </p:cNvSpPr>
          <p:nvPr>
            <p:ph idx="1"/>
          </p:nvPr>
        </p:nvSpPr>
        <p:spPr/>
        <p:txBody>
          <a:bodyPr rtlCol="0">
            <a:normAutofit/>
          </a:bodyPr>
          <a:lstStyle/>
          <a:p>
            <a:pPr fontAlgn="auto">
              <a:spcAft>
                <a:spcPts val="0"/>
              </a:spcAft>
              <a:buFont typeface="Arial" pitchFamily="34" charset="0"/>
              <a:buChar char="•"/>
              <a:defRPr/>
            </a:pPr>
            <a:r>
              <a:rPr lang="en-US" sz="2800" dirty="0" smtClean="0">
                <a:solidFill>
                  <a:schemeClr val="accent1"/>
                </a:solidFill>
              </a:rPr>
              <a:t>What is Computer Organization?</a:t>
            </a:r>
          </a:p>
          <a:p>
            <a:pPr lvl="1" fontAlgn="auto">
              <a:spcAft>
                <a:spcPts val="0"/>
              </a:spcAft>
              <a:buFont typeface="Arial" pitchFamily="34" charset="0"/>
              <a:buChar char="–"/>
              <a:defRPr/>
            </a:pPr>
            <a:r>
              <a:rPr lang="en-US" dirty="0" smtClean="0"/>
              <a:t>It refers to the level of abstraction above the digital logic level, but below the operating system level</a:t>
            </a:r>
          </a:p>
          <a:p>
            <a:pPr lvl="1" fontAlgn="auto">
              <a:spcAft>
                <a:spcPts val="0"/>
              </a:spcAft>
              <a:buFont typeface="Arial" pitchFamily="34" charset="0"/>
              <a:buChar char="–"/>
              <a:defRPr/>
            </a:pPr>
            <a:r>
              <a:rPr lang="en-US" dirty="0" smtClean="0"/>
              <a:t>Major components are Processor, I/O system, Memory, Data Path and Control</a:t>
            </a:r>
          </a:p>
          <a:p>
            <a:pPr fontAlgn="auto">
              <a:spcAft>
                <a:spcPts val="0"/>
              </a:spcAft>
              <a:buFont typeface="Arial" pitchFamily="34" charset="0"/>
              <a:buChar char="•"/>
              <a:defRPr/>
            </a:pPr>
            <a:r>
              <a:rPr lang="en-IN" sz="2800" dirty="0" smtClean="0">
                <a:solidFill>
                  <a:schemeClr val="accent1"/>
                </a:solidFill>
              </a:rPr>
              <a:t>Do I need IT-209 course? How will it help me in</a:t>
            </a:r>
          </a:p>
          <a:p>
            <a:pPr lvl="1" fontAlgn="auto">
              <a:spcAft>
                <a:spcPts val="0"/>
              </a:spcAft>
              <a:buFont typeface="Arial" pitchFamily="34" charset="0"/>
              <a:buChar char="–"/>
              <a:defRPr/>
            </a:pPr>
            <a:r>
              <a:rPr lang="en-IN" dirty="0" smtClean="0"/>
              <a:t>Getting a job?</a:t>
            </a:r>
          </a:p>
          <a:p>
            <a:pPr lvl="1" fontAlgn="auto">
              <a:spcAft>
                <a:spcPts val="0"/>
              </a:spcAft>
              <a:buFont typeface="Arial" pitchFamily="34" charset="0"/>
              <a:buChar char="–"/>
              <a:defRPr/>
            </a:pPr>
            <a:r>
              <a:rPr lang="en-IN" dirty="0" smtClean="0"/>
              <a:t>Higher Academic studies? </a:t>
            </a:r>
            <a:br>
              <a:rPr lang="en-IN" dirty="0" smtClean="0"/>
            </a:br>
            <a:endParaRPr lang="en-I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20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20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20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lgn="l"/>
            <a:r>
              <a:rPr lang="en-US" sz="2800" smtClean="0"/>
              <a:t>Where are the Processors?</a:t>
            </a:r>
            <a:endParaRPr lang="en-IN" sz="2800" smtClean="0"/>
          </a:p>
        </p:txBody>
      </p:sp>
      <p:sp>
        <p:nvSpPr>
          <p:cNvPr id="4099" name="Content Placeholder 2"/>
          <p:cNvSpPr>
            <a:spLocks noGrp="1"/>
          </p:cNvSpPr>
          <p:nvPr>
            <p:ph idx="1"/>
          </p:nvPr>
        </p:nvSpPr>
        <p:spPr/>
        <p:txBody>
          <a:bodyPr/>
          <a:lstStyle/>
          <a:p>
            <a:r>
              <a:rPr lang="en-US" sz="2800" smtClean="0"/>
              <a:t>How many Processors do you have in your house?</a:t>
            </a:r>
          </a:p>
          <a:p>
            <a:pPr>
              <a:buFont typeface="Arial" charset="0"/>
              <a:buNone/>
            </a:pPr>
            <a:endParaRPr lang="en-US" sz="2800" smtClean="0"/>
          </a:p>
          <a:p>
            <a:endParaRPr lang="en-IN" sz="280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endParaRPr lang="en-IN" smtClean="0"/>
          </a:p>
        </p:txBody>
      </p:sp>
      <p:sp>
        <p:nvSpPr>
          <p:cNvPr id="5123" name="Content Placeholder 2"/>
          <p:cNvSpPr>
            <a:spLocks noGrp="1"/>
          </p:cNvSpPr>
          <p:nvPr>
            <p:ph idx="1"/>
          </p:nvPr>
        </p:nvSpPr>
        <p:spPr/>
        <p:txBody>
          <a:bodyPr/>
          <a:lstStyle/>
          <a:p>
            <a:r>
              <a:rPr lang="en-US" sz="2400" dirty="0" smtClean="0"/>
              <a:t>Mobile Phone (average 2.6 processors)</a:t>
            </a:r>
          </a:p>
          <a:p>
            <a:r>
              <a:rPr lang="en-US" sz="2400" dirty="0" smtClean="0"/>
              <a:t>Tablet (more than 3)</a:t>
            </a:r>
          </a:p>
          <a:p>
            <a:r>
              <a:rPr lang="en-US" sz="2400" dirty="0" smtClean="0"/>
              <a:t>Car (average 10 – 35)</a:t>
            </a:r>
          </a:p>
          <a:p>
            <a:r>
              <a:rPr lang="en-US" sz="2400" dirty="0" smtClean="0"/>
              <a:t>iPod</a:t>
            </a:r>
          </a:p>
          <a:p>
            <a:r>
              <a:rPr lang="en-US" sz="2400" dirty="0" smtClean="0"/>
              <a:t>Set top box for TV</a:t>
            </a:r>
          </a:p>
          <a:p>
            <a:r>
              <a:rPr lang="en-US" sz="2400" dirty="0" smtClean="0"/>
              <a:t>microwave oven, washer, dryer, dishwasher, coffee maker, refrigerator, television, video-game console, stereo receiver, CD player, DVD player, remote control for the TV…</a:t>
            </a:r>
            <a:endParaRPr lang="en-IN" sz="24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algn="l"/>
            <a:r>
              <a:rPr lang="en-US" sz="2800" smtClean="0"/>
              <a:t>Number of Processor Sold World-wide?</a:t>
            </a:r>
            <a:endParaRPr lang="en-IN" sz="2800" smtClean="0"/>
          </a:p>
        </p:txBody>
      </p:sp>
      <p:sp>
        <p:nvSpPr>
          <p:cNvPr id="6147" name="Content Placeholder 2"/>
          <p:cNvSpPr>
            <a:spLocks noGrp="1"/>
          </p:cNvSpPr>
          <p:nvPr>
            <p:ph idx="1"/>
          </p:nvPr>
        </p:nvSpPr>
        <p:spPr/>
        <p:txBody>
          <a:bodyPr/>
          <a:lstStyle/>
          <a:p>
            <a:r>
              <a:rPr lang="en-US" smtClean="0"/>
              <a:t>Guess?</a:t>
            </a:r>
            <a:endParaRPr lang="en-IN"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1143000"/>
          </a:xfrm>
        </p:spPr>
        <p:txBody>
          <a:bodyPr>
            <a:normAutofit/>
          </a:bodyPr>
          <a:lstStyle/>
          <a:p>
            <a:pPr algn="l"/>
            <a:r>
              <a:rPr lang="en-IN" sz="2800" b="1" dirty="0" smtClean="0"/>
              <a:t>Historical view</a:t>
            </a:r>
            <a:endParaRPr lang="en-IN" sz="2800" b="1" dirty="0"/>
          </a:p>
        </p:txBody>
      </p:sp>
      <p:sp>
        <p:nvSpPr>
          <p:cNvPr id="3" name="Content Placeholder 2"/>
          <p:cNvSpPr>
            <a:spLocks noGrp="1"/>
          </p:cNvSpPr>
          <p:nvPr>
            <p:ph idx="1"/>
          </p:nvPr>
        </p:nvSpPr>
        <p:spPr>
          <a:xfrm>
            <a:off x="457200" y="1196752"/>
            <a:ext cx="8229600" cy="4929411"/>
          </a:xfrm>
        </p:spPr>
        <p:txBody>
          <a:bodyPr>
            <a:normAutofit/>
          </a:bodyPr>
          <a:lstStyle/>
          <a:p>
            <a:r>
              <a:rPr lang="en-US" sz="2800" dirty="0" smtClean="0"/>
              <a:t>Introduction of a new category</a:t>
            </a:r>
          </a:p>
          <a:p>
            <a:pPr lvl="1"/>
            <a:r>
              <a:rPr lang="en-US" sz="2400" dirty="0" smtClean="0"/>
              <a:t>High Performance Computing (HPC)</a:t>
            </a:r>
          </a:p>
          <a:p>
            <a:pPr lvl="1">
              <a:buNone/>
            </a:pPr>
            <a:r>
              <a:rPr lang="en-US" sz="2400" b="1" dirty="0" smtClean="0">
                <a:solidFill>
                  <a:schemeClr val="accent1"/>
                </a:solidFill>
              </a:rPr>
              <a:t>                                                                           </a:t>
            </a:r>
          </a:p>
          <a:p>
            <a:pPr lvl="1"/>
            <a:r>
              <a:rPr lang="en-US" sz="2400" dirty="0" smtClean="0"/>
              <a:t>Desktop/Laptop/Server                            </a:t>
            </a:r>
            <a:r>
              <a:rPr lang="en-US" b="1" dirty="0" smtClean="0">
                <a:solidFill>
                  <a:schemeClr val="accent1"/>
                </a:solidFill>
              </a:rPr>
              <a:t>Intel</a:t>
            </a:r>
            <a:endParaRPr lang="en-US" sz="2400" dirty="0" smtClean="0"/>
          </a:p>
          <a:p>
            <a:pPr lvl="1">
              <a:buNone/>
            </a:pPr>
            <a:endParaRPr lang="en-US" sz="2400" dirty="0" smtClean="0"/>
          </a:p>
          <a:p>
            <a:pPr lvl="1"/>
            <a:r>
              <a:rPr lang="en-US" sz="2400" dirty="0" smtClean="0">
                <a:solidFill>
                  <a:srgbClr val="FF0000"/>
                </a:solidFill>
              </a:rPr>
              <a:t>Smartphones (MID)</a:t>
            </a:r>
          </a:p>
          <a:p>
            <a:pPr lvl="1">
              <a:buNone/>
            </a:pPr>
            <a:endParaRPr lang="en-US" sz="2400" dirty="0" smtClean="0">
              <a:solidFill>
                <a:srgbClr val="FF0000"/>
              </a:solidFill>
            </a:endParaRPr>
          </a:p>
          <a:p>
            <a:pPr lvl="1"/>
            <a:r>
              <a:rPr lang="en-US" sz="2400" dirty="0" smtClean="0"/>
              <a:t>Embedded System			          </a:t>
            </a:r>
            <a:r>
              <a:rPr lang="en-US" sz="2800" dirty="0" smtClean="0"/>
              <a:t> </a:t>
            </a:r>
            <a:r>
              <a:rPr lang="en-US" sz="2800" b="1" dirty="0" smtClean="0">
                <a:solidFill>
                  <a:schemeClr val="tx2">
                    <a:lumMod val="60000"/>
                    <a:lumOff val="40000"/>
                  </a:schemeClr>
                </a:solidFill>
              </a:rPr>
              <a:t>ARM</a:t>
            </a:r>
            <a:endParaRPr lang="en-US" sz="2800" dirty="0" smtClean="0"/>
          </a:p>
          <a:p>
            <a:endParaRPr lang="en-US" sz="2800" dirty="0" smtClean="0"/>
          </a:p>
          <a:p>
            <a:pPr marL="457200" lvl="1" indent="0">
              <a:buNone/>
            </a:pPr>
            <a:endParaRPr lang="en-US" sz="2400" dirty="0" smtClean="0"/>
          </a:p>
          <a:p>
            <a:endParaRPr lang="en-IN" sz="2800" dirty="0"/>
          </a:p>
        </p:txBody>
      </p:sp>
      <p:cxnSp>
        <p:nvCxnSpPr>
          <p:cNvPr id="5" name="Straight Arrow Connector 4"/>
          <p:cNvCxnSpPr/>
          <p:nvPr/>
        </p:nvCxnSpPr>
        <p:spPr>
          <a:xfrm rot="5400000">
            <a:off x="5638006" y="3886200"/>
            <a:ext cx="1524794" cy="794"/>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730974" y="3031232"/>
            <a:ext cx="2710458" cy="794"/>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
        <p:nvSpPr>
          <p:cNvPr id="6" name="Right Brace 5"/>
          <p:cNvSpPr/>
          <p:nvPr/>
        </p:nvSpPr>
        <p:spPr>
          <a:xfrm>
            <a:off x="4355976" y="2708920"/>
            <a:ext cx="504056" cy="2015480"/>
          </a:xfrm>
          <a:prstGeom prst="rightBrace">
            <a:avLst>
              <a:gd name="adj1" fmla="val 8333"/>
              <a:gd name="adj2" fmla="val 49241"/>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8" name="Straight Arrow Connector 7"/>
          <p:cNvCxnSpPr/>
          <p:nvPr/>
        </p:nvCxnSpPr>
        <p:spPr>
          <a:xfrm rot="5400000" flipH="1" flipV="1">
            <a:off x="5867797" y="1904603"/>
            <a:ext cx="1066800" cy="794"/>
          </a:xfrm>
          <a:prstGeom prst="straightConnector1">
            <a:avLst/>
          </a:prstGeom>
          <a:ln w="444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607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 of Architecture: Intel </a:t>
            </a:r>
            <a:r>
              <a:rPr lang="en-US" dirty="0" err="1" smtClean="0"/>
              <a:t>vs</a:t>
            </a:r>
            <a:r>
              <a:rPr lang="en-US" dirty="0" smtClean="0"/>
              <a:t> ARM </a:t>
            </a:r>
            <a:r>
              <a:rPr lang="en-US" dirty="0" err="1" smtClean="0"/>
              <a:t>vs</a:t>
            </a:r>
            <a:r>
              <a:rPr lang="en-US" dirty="0" smtClean="0"/>
              <a:t> RISC V</a:t>
            </a:r>
            <a:endParaRPr lang="en-US" dirty="0"/>
          </a:p>
        </p:txBody>
      </p:sp>
      <p:sp>
        <p:nvSpPr>
          <p:cNvPr id="3" name="Content Placeholder 2"/>
          <p:cNvSpPr>
            <a:spLocks noGrp="1"/>
          </p:cNvSpPr>
          <p:nvPr>
            <p:ph idx="1"/>
          </p:nvPr>
        </p:nvSpPr>
        <p:spPr>
          <a:xfrm>
            <a:off x="457200" y="1905000"/>
            <a:ext cx="8229600" cy="4221163"/>
          </a:xfrm>
        </p:spPr>
        <p:txBody>
          <a:bodyPr/>
          <a:lstStyle/>
          <a:p>
            <a:r>
              <a:rPr lang="en-US" dirty="0" smtClean="0"/>
              <a:t>How many types of Architectures are there?</a:t>
            </a:r>
          </a:p>
          <a:p>
            <a:r>
              <a:rPr lang="en-US" dirty="0" smtClean="0"/>
              <a:t>When we say Architecture, we mean Instruction Set Architecture (ISA)</a:t>
            </a:r>
          </a:p>
          <a:p>
            <a:r>
              <a:rPr lang="en-US" dirty="0" smtClean="0"/>
              <a:t>Intel architecture is generally known as x86 architecture</a:t>
            </a:r>
          </a:p>
          <a:p>
            <a:r>
              <a:rPr lang="en-US" dirty="0" smtClean="0"/>
              <a:t>Some architectures are almost dead – MIPS architecture</a:t>
            </a:r>
            <a:endParaRPr lang="en-US" dirty="0"/>
          </a:p>
        </p:txBody>
      </p:sp>
    </p:spTree>
    <p:extLst>
      <p:ext uri="{BB962C8B-B14F-4D97-AF65-F5344CB8AC3E}">
        <p14:creationId xmlns:p14="http://schemas.microsoft.com/office/powerpoint/2010/main" val="14945757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1143000"/>
          </a:xfrm>
        </p:spPr>
        <p:txBody>
          <a:bodyPr>
            <a:normAutofit/>
          </a:bodyPr>
          <a:lstStyle/>
          <a:p>
            <a:pPr algn="l"/>
            <a:r>
              <a:rPr lang="en-US" sz="2800" b="1" dirty="0" smtClean="0">
                <a:solidFill>
                  <a:srgbClr val="0070C0"/>
                </a:solidFill>
              </a:rPr>
              <a:t>About Intel (INTC)</a:t>
            </a:r>
            <a:endParaRPr lang="en-IN" sz="2800" b="1" dirty="0">
              <a:solidFill>
                <a:srgbClr val="0070C0"/>
              </a:solidFill>
            </a:endParaRPr>
          </a:p>
        </p:txBody>
      </p:sp>
      <p:sp>
        <p:nvSpPr>
          <p:cNvPr id="3" name="Content Placeholder 2"/>
          <p:cNvSpPr>
            <a:spLocks noGrp="1"/>
          </p:cNvSpPr>
          <p:nvPr>
            <p:ph idx="1"/>
          </p:nvPr>
        </p:nvSpPr>
        <p:spPr/>
        <p:txBody>
          <a:bodyPr>
            <a:normAutofit/>
          </a:bodyPr>
          <a:lstStyle/>
          <a:p>
            <a:endParaRPr lang="en-US" sz="2800" dirty="0" smtClean="0"/>
          </a:p>
          <a:p>
            <a:r>
              <a:rPr lang="en-US" sz="2800" dirty="0" smtClean="0"/>
              <a:t>Founded on July 18</a:t>
            </a:r>
            <a:r>
              <a:rPr lang="en-US" sz="2800" baseline="30000" dirty="0" smtClean="0"/>
              <a:t>th</a:t>
            </a:r>
            <a:r>
              <a:rPr lang="en-US" sz="2800" dirty="0" smtClean="0"/>
              <a:t> 1968 named as </a:t>
            </a:r>
            <a:r>
              <a:rPr lang="en-US" sz="2800" b="1" dirty="0" smtClean="0">
                <a:solidFill>
                  <a:srgbClr val="0070C0"/>
                </a:solidFill>
              </a:rPr>
              <a:t>Int</a:t>
            </a:r>
            <a:r>
              <a:rPr lang="en-US" sz="2800" dirty="0" smtClean="0"/>
              <a:t>egrated </a:t>
            </a:r>
            <a:r>
              <a:rPr lang="en-US" sz="2800" b="1" dirty="0" smtClean="0">
                <a:solidFill>
                  <a:srgbClr val="0070C0"/>
                </a:solidFill>
              </a:rPr>
              <a:t>El</a:t>
            </a:r>
            <a:r>
              <a:rPr lang="en-US" sz="2800" dirty="0" smtClean="0"/>
              <a:t>ectronics Corporation</a:t>
            </a:r>
          </a:p>
          <a:p>
            <a:r>
              <a:rPr lang="en-US" sz="2800" dirty="0" smtClean="0"/>
              <a:t>Market Capitalization: $231.65B  </a:t>
            </a:r>
            <a:r>
              <a:rPr lang="en-US" sz="2000" dirty="0" smtClean="0"/>
              <a:t>(as on June 2018)</a:t>
            </a:r>
          </a:p>
          <a:p>
            <a:r>
              <a:rPr lang="en-US" sz="2800" dirty="0" smtClean="0"/>
              <a:t>P/E ratio 17.61</a:t>
            </a:r>
          </a:p>
          <a:p>
            <a:r>
              <a:rPr lang="en-US" sz="2800" dirty="0" smtClean="0"/>
              <a:t>Employee Count ~ 107,400</a:t>
            </a:r>
          </a:p>
          <a:p>
            <a:r>
              <a:rPr lang="en-US" sz="2800" dirty="0" smtClean="0"/>
              <a:t>First Chip (4004) developed in 1971</a:t>
            </a:r>
            <a:endParaRPr lang="en-IN" sz="2400" dirty="0"/>
          </a:p>
        </p:txBody>
      </p:sp>
    </p:spTree>
    <p:extLst>
      <p:ext uri="{BB962C8B-B14F-4D97-AF65-F5344CB8AC3E}">
        <p14:creationId xmlns:p14="http://schemas.microsoft.com/office/powerpoint/2010/main" val="860904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Information</a:t>
            </a:r>
            <a:endParaRPr lang="en-US" dirty="0"/>
          </a:p>
        </p:txBody>
      </p:sp>
      <p:sp>
        <p:nvSpPr>
          <p:cNvPr id="3" name="Content Placeholder 2"/>
          <p:cNvSpPr>
            <a:spLocks noGrp="1"/>
          </p:cNvSpPr>
          <p:nvPr>
            <p:ph idx="1"/>
          </p:nvPr>
        </p:nvSpPr>
        <p:spPr/>
        <p:txBody>
          <a:bodyPr>
            <a:normAutofit fontScale="92500"/>
          </a:bodyPr>
          <a:lstStyle/>
          <a:p>
            <a:r>
              <a:rPr lang="en-US" dirty="0" smtClean="0"/>
              <a:t>Course: Computer Organization (IT 209)</a:t>
            </a:r>
          </a:p>
          <a:p>
            <a:r>
              <a:rPr lang="en-US" dirty="0" smtClean="0"/>
              <a:t>Instructor: </a:t>
            </a:r>
            <a:r>
              <a:rPr lang="en-US" dirty="0" err="1" smtClean="0"/>
              <a:t>Amit</a:t>
            </a:r>
            <a:r>
              <a:rPr lang="en-US" dirty="0" smtClean="0"/>
              <a:t> Bhatt</a:t>
            </a:r>
          </a:p>
          <a:p>
            <a:r>
              <a:rPr lang="en-US" dirty="0" smtClean="0"/>
              <a:t>TAs: Total 10</a:t>
            </a:r>
          </a:p>
          <a:p>
            <a:r>
              <a:rPr lang="en-US" dirty="0" smtClean="0"/>
              <a:t>3-0-2-4</a:t>
            </a:r>
          </a:p>
          <a:p>
            <a:r>
              <a:rPr lang="en-US" dirty="0" smtClean="0"/>
              <a:t>Text books: </a:t>
            </a:r>
          </a:p>
          <a:p>
            <a:pPr lvl="1"/>
            <a:r>
              <a:rPr lang="en-US" dirty="0" smtClean="0"/>
              <a:t>ARM assembly language by William </a:t>
            </a:r>
            <a:r>
              <a:rPr lang="en-US" dirty="0" err="1" smtClean="0"/>
              <a:t>Hohl</a:t>
            </a:r>
            <a:endParaRPr lang="en-US" dirty="0" smtClean="0">
              <a:solidFill>
                <a:srgbClr val="FF0000"/>
              </a:solidFill>
            </a:endParaRPr>
          </a:p>
          <a:p>
            <a:pPr lvl="1"/>
            <a:r>
              <a:rPr lang="en-US" dirty="0" smtClean="0"/>
              <a:t>Computer Organization and Design by Patterson and Hennessey </a:t>
            </a:r>
          </a:p>
          <a:p>
            <a:pPr lvl="1"/>
            <a:r>
              <a:rPr lang="en-US" dirty="0" smtClean="0"/>
              <a:t>ARM System Developer’s Guide By Andrew N. </a:t>
            </a:r>
            <a:r>
              <a:rPr lang="en-US" dirty="0" err="1" smtClean="0"/>
              <a:t>Sloss</a:t>
            </a:r>
            <a:r>
              <a:rPr lang="en-US" dirty="0" smtClean="0"/>
              <a:t>, Dominic </a:t>
            </a:r>
            <a:r>
              <a:rPr lang="en-US" dirty="0" err="1" smtClean="0"/>
              <a:t>Symes</a:t>
            </a:r>
            <a:r>
              <a:rPr lang="en-US" dirty="0" smtClean="0"/>
              <a:t>, Chris Wright, Published by Elsevier (Optional)</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RISC V</a:t>
            </a:r>
            <a:endParaRPr lang="en-US" dirty="0"/>
          </a:p>
        </p:txBody>
      </p:sp>
      <p:sp>
        <p:nvSpPr>
          <p:cNvPr id="3" name="Content Placeholder 2"/>
          <p:cNvSpPr>
            <a:spLocks noGrp="1"/>
          </p:cNvSpPr>
          <p:nvPr>
            <p:ph idx="1"/>
          </p:nvPr>
        </p:nvSpPr>
        <p:spPr>
          <a:xfrm>
            <a:off x="457200" y="1905000"/>
            <a:ext cx="8229600" cy="4221163"/>
          </a:xfrm>
        </p:spPr>
        <p:txBody>
          <a:bodyPr/>
          <a:lstStyle/>
          <a:p>
            <a:r>
              <a:rPr lang="en-US" dirty="0" smtClean="0"/>
              <a:t>New kid on the block</a:t>
            </a:r>
          </a:p>
          <a:p>
            <a:r>
              <a:rPr lang="en-US" dirty="0" smtClean="0"/>
              <a:t>Open software – no license fees or royalty…</a:t>
            </a:r>
          </a:p>
          <a:p>
            <a:r>
              <a:rPr lang="en-US" dirty="0" smtClean="0"/>
              <a:t>Founded by </a:t>
            </a:r>
            <a:r>
              <a:rPr lang="en-US" dirty="0" err="1" smtClean="0"/>
              <a:t>Krste</a:t>
            </a:r>
            <a:r>
              <a:rPr lang="en-US" dirty="0" smtClean="0"/>
              <a:t> </a:t>
            </a:r>
            <a:r>
              <a:rPr lang="en-US" dirty="0" err="1" smtClean="0"/>
              <a:t>Asanovich</a:t>
            </a:r>
            <a:r>
              <a:rPr lang="en-US" dirty="0" smtClean="0"/>
              <a:t> in Berkeley </a:t>
            </a:r>
          </a:p>
          <a:p>
            <a:r>
              <a:rPr lang="en-US" dirty="0" smtClean="0"/>
              <a:t>Commercial wing of RISC V foundation is known as </a:t>
            </a:r>
            <a:r>
              <a:rPr lang="en-US" dirty="0" err="1" smtClean="0"/>
              <a:t>SiFive</a:t>
            </a:r>
            <a:endParaRPr lang="en-US" dirty="0" smtClean="0"/>
          </a:p>
          <a:p>
            <a:r>
              <a:rPr lang="en-US" dirty="0" smtClean="0"/>
              <a:t>Purchased </a:t>
            </a:r>
            <a:r>
              <a:rPr lang="en-US" dirty="0" err="1" smtClean="0"/>
              <a:t>OpenSilicon</a:t>
            </a:r>
            <a:r>
              <a:rPr lang="en-US" dirty="0" smtClean="0"/>
              <a:t> in India</a:t>
            </a:r>
            <a:endParaRPr lang="en-US" dirty="0"/>
          </a:p>
        </p:txBody>
      </p:sp>
    </p:spTree>
    <p:extLst>
      <p:ext uri="{BB962C8B-B14F-4D97-AF65-F5344CB8AC3E}">
        <p14:creationId xmlns:p14="http://schemas.microsoft.com/office/powerpoint/2010/main" val="19958820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1143000"/>
          </a:xfrm>
        </p:spPr>
        <p:txBody>
          <a:bodyPr>
            <a:normAutofit/>
          </a:bodyPr>
          <a:lstStyle/>
          <a:p>
            <a:pPr algn="l"/>
            <a:r>
              <a:rPr lang="en-US" sz="2800" b="1" dirty="0" smtClean="0">
                <a:solidFill>
                  <a:srgbClr val="0070C0"/>
                </a:solidFill>
              </a:rPr>
              <a:t>ARM (ARMH)</a:t>
            </a:r>
            <a:endParaRPr lang="en-IN" sz="2800" b="1" dirty="0">
              <a:solidFill>
                <a:srgbClr val="0070C0"/>
              </a:solidFill>
            </a:endParaRPr>
          </a:p>
        </p:txBody>
      </p:sp>
      <p:sp>
        <p:nvSpPr>
          <p:cNvPr id="3" name="Content Placeholder 2"/>
          <p:cNvSpPr>
            <a:spLocks noGrp="1"/>
          </p:cNvSpPr>
          <p:nvPr>
            <p:ph idx="1"/>
          </p:nvPr>
        </p:nvSpPr>
        <p:spPr>
          <a:xfrm>
            <a:off x="467544" y="1916832"/>
            <a:ext cx="8229600" cy="4525963"/>
          </a:xfrm>
        </p:spPr>
        <p:txBody>
          <a:bodyPr/>
          <a:lstStyle/>
          <a:p>
            <a:r>
              <a:rPr lang="en-US" dirty="0" smtClean="0"/>
              <a:t>Started life as Acorn Computer in 1985</a:t>
            </a:r>
          </a:p>
          <a:p>
            <a:r>
              <a:rPr lang="en-US" dirty="0" smtClean="0"/>
              <a:t>ARM hived off as a separate company in 1991</a:t>
            </a:r>
          </a:p>
          <a:p>
            <a:r>
              <a:rPr lang="en-US" dirty="0" smtClean="0"/>
              <a:t>Total Market Capitalization 19.0B</a:t>
            </a:r>
          </a:p>
          <a:p>
            <a:r>
              <a:rPr lang="en-US" dirty="0" smtClean="0"/>
              <a:t>P/E ratio 8301.47 (</a:t>
            </a:r>
            <a:r>
              <a:rPr lang="en-US" sz="1800" b="1" dirty="0" smtClean="0"/>
              <a:t>till acquisition by </a:t>
            </a:r>
            <a:r>
              <a:rPr lang="en-US" sz="1800" b="1" dirty="0" err="1" smtClean="0"/>
              <a:t>softbank</a:t>
            </a:r>
            <a:r>
              <a:rPr lang="en-US" sz="1800" b="1" dirty="0" smtClean="0"/>
              <a:t>)</a:t>
            </a:r>
            <a:endParaRPr lang="en-US" b="1" dirty="0" smtClean="0"/>
          </a:p>
          <a:p>
            <a:r>
              <a:rPr lang="en-US" dirty="0" smtClean="0"/>
              <a:t>Manpower ~ 2600</a:t>
            </a:r>
          </a:p>
          <a:p>
            <a:r>
              <a:rPr lang="en-US" dirty="0" smtClean="0"/>
              <a:t>Originally a British company,</a:t>
            </a:r>
          </a:p>
          <a:p>
            <a:pPr marL="0" indent="0">
              <a:buNone/>
            </a:pPr>
            <a:r>
              <a:rPr lang="en-US" dirty="0"/>
              <a:t> </a:t>
            </a:r>
            <a:r>
              <a:rPr lang="en-US" dirty="0" smtClean="0"/>
              <a:t>    Now acquired by the Softbank </a:t>
            </a:r>
          </a:p>
          <a:p>
            <a:pPr marL="0" indent="0">
              <a:buNone/>
            </a:pPr>
            <a:r>
              <a:rPr lang="en-US" dirty="0"/>
              <a:t> </a:t>
            </a:r>
            <a:r>
              <a:rPr lang="en-US" dirty="0" smtClean="0"/>
              <a:t>    of Japan</a:t>
            </a:r>
          </a:p>
          <a:p>
            <a:endParaRPr lang="en-IN" dirty="0"/>
          </a:p>
        </p:txBody>
      </p:sp>
    </p:spTree>
    <p:extLst>
      <p:ext uri="{BB962C8B-B14F-4D97-AF65-F5344CB8AC3E}">
        <p14:creationId xmlns:p14="http://schemas.microsoft.com/office/powerpoint/2010/main" val="37894821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uilding_scan_for_Wendy"/>
          <p:cNvPicPr>
            <a:picLocks noChangeAspect="1" noChangeArrowheads="1"/>
          </p:cNvPicPr>
          <p:nvPr/>
        </p:nvPicPr>
        <p:blipFill>
          <a:blip r:embed="rId3" cstate="print"/>
          <a:srcRect/>
          <a:stretch>
            <a:fillRect/>
          </a:stretch>
        </p:blipFill>
        <p:spPr bwMode="auto">
          <a:xfrm>
            <a:off x="5656263" y="148683"/>
            <a:ext cx="3487737" cy="3576637"/>
          </a:xfrm>
          <a:prstGeom prst="rect">
            <a:avLst/>
          </a:prstGeom>
          <a:noFill/>
          <a:ln w="9525">
            <a:noFill/>
            <a:miter lim="800000"/>
            <a:headEnd/>
            <a:tailEnd/>
          </a:ln>
        </p:spPr>
      </p:pic>
      <p:sp>
        <p:nvSpPr>
          <p:cNvPr id="7171" name="Rectangle 3"/>
          <p:cNvSpPr>
            <a:spLocks noGrp="1" noChangeArrowheads="1"/>
          </p:cNvSpPr>
          <p:nvPr>
            <p:ph type="title"/>
          </p:nvPr>
        </p:nvSpPr>
        <p:spPr>
          <a:noFill/>
        </p:spPr>
        <p:txBody>
          <a:bodyPr lIns="92075" tIns="46038" rIns="92075" bIns="46038"/>
          <a:lstStyle/>
          <a:p>
            <a:pPr eaLnBrk="1" hangingPunct="1"/>
            <a:r>
              <a:rPr lang="en-US" smtClean="0"/>
              <a:t>ARM Ltd</a:t>
            </a:r>
          </a:p>
        </p:txBody>
      </p:sp>
      <p:sp>
        <p:nvSpPr>
          <p:cNvPr id="7172" name="Rectangle 4"/>
          <p:cNvSpPr>
            <a:spLocks noGrp="1" noChangeArrowheads="1"/>
          </p:cNvSpPr>
          <p:nvPr>
            <p:ph type="body" idx="1"/>
          </p:nvPr>
        </p:nvSpPr>
        <p:spPr>
          <a:xfrm>
            <a:off x="233363" y="987425"/>
            <a:ext cx="5859462" cy="4902200"/>
          </a:xfrm>
          <a:noFill/>
        </p:spPr>
        <p:txBody>
          <a:bodyPr lIns="92075" tIns="46038" rIns="92075" bIns="46038" anchor="ctr" anchorCtr="1"/>
          <a:lstStyle/>
          <a:p>
            <a:pPr eaLnBrk="1" hangingPunct="1">
              <a:lnSpc>
                <a:spcPct val="90000"/>
              </a:lnSpc>
            </a:pPr>
            <a:r>
              <a:rPr lang="en-US" sz="2000" dirty="0" smtClean="0"/>
              <a:t>Founded in November 1990</a:t>
            </a:r>
          </a:p>
          <a:p>
            <a:pPr lvl="1" eaLnBrk="1" hangingPunct="1">
              <a:lnSpc>
                <a:spcPct val="90000"/>
              </a:lnSpc>
            </a:pPr>
            <a:r>
              <a:rPr lang="en-US" sz="2000" dirty="0" smtClean="0"/>
              <a:t>Spun out of Acorn Computers</a:t>
            </a:r>
          </a:p>
          <a:p>
            <a:pPr eaLnBrk="1" hangingPunct="1">
              <a:lnSpc>
                <a:spcPct val="90000"/>
              </a:lnSpc>
            </a:pPr>
            <a:endParaRPr lang="en-US" sz="1800" dirty="0" smtClean="0"/>
          </a:p>
          <a:p>
            <a:pPr eaLnBrk="1" hangingPunct="1">
              <a:lnSpc>
                <a:spcPct val="90000"/>
              </a:lnSpc>
            </a:pPr>
            <a:r>
              <a:rPr lang="en-US" sz="2000" dirty="0" smtClean="0"/>
              <a:t>Designs the ARM range of RISC processor cores</a:t>
            </a:r>
          </a:p>
          <a:p>
            <a:pPr eaLnBrk="1" hangingPunct="1">
              <a:lnSpc>
                <a:spcPct val="90000"/>
              </a:lnSpc>
            </a:pPr>
            <a:r>
              <a:rPr lang="en-US" sz="2000" dirty="0" smtClean="0"/>
              <a:t>Licenses ARM core designs to semiconductor partners who fabricate and sell to their customers.</a:t>
            </a:r>
          </a:p>
          <a:p>
            <a:pPr lvl="1" eaLnBrk="1" hangingPunct="1">
              <a:lnSpc>
                <a:spcPct val="90000"/>
              </a:lnSpc>
            </a:pPr>
            <a:r>
              <a:rPr lang="en-US" sz="1800" b="1" dirty="0" smtClean="0">
                <a:solidFill>
                  <a:srgbClr val="FF0000"/>
                </a:solidFill>
              </a:rPr>
              <a:t>ARM does not fabricate silicon itself</a:t>
            </a:r>
          </a:p>
          <a:p>
            <a:pPr eaLnBrk="1" hangingPunct="1">
              <a:lnSpc>
                <a:spcPct val="90000"/>
              </a:lnSpc>
            </a:pPr>
            <a:endParaRPr lang="en-US" sz="1800" dirty="0" smtClean="0"/>
          </a:p>
          <a:p>
            <a:pPr eaLnBrk="1" hangingPunct="1">
              <a:lnSpc>
                <a:spcPct val="90000"/>
              </a:lnSpc>
            </a:pPr>
            <a:r>
              <a:rPr lang="en-US" sz="2000" dirty="0" smtClean="0"/>
              <a:t>Also develop technologies to assist with the design-in of the ARM architecture</a:t>
            </a:r>
          </a:p>
          <a:p>
            <a:pPr lvl="1" eaLnBrk="1" hangingPunct="1">
              <a:lnSpc>
                <a:spcPct val="90000"/>
              </a:lnSpc>
            </a:pPr>
            <a:r>
              <a:rPr lang="en-US" sz="2000" dirty="0" smtClean="0"/>
              <a:t>Software tools, boards, debug hardware, application software, bus architectures, peripherals </a:t>
            </a:r>
            <a:r>
              <a:rPr lang="en-US" sz="2000" dirty="0" err="1" smtClean="0"/>
              <a:t>etc</a:t>
            </a:r>
            <a:endParaRPr lang="en-US" sz="2000" dirty="0" smtClean="0"/>
          </a:p>
        </p:txBody>
      </p:sp>
    </p:spTree>
    <p:extLst>
      <p:ext uri="{BB962C8B-B14F-4D97-AF65-F5344CB8AC3E}">
        <p14:creationId xmlns:p14="http://schemas.microsoft.com/office/powerpoint/2010/main" val="421298583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descr="Connected Community all "/>
          <p:cNvPicPr>
            <a:picLocks noChangeAspect="1" noChangeArrowheads="1"/>
          </p:cNvPicPr>
          <p:nvPr/>
        </p:nvPicPr>
        <p:blipFill>
          <a:blip r:embed="rId3" cstate="print"/>
          <a:srcRect/>
          <a:stretch>
            <a:fillRect/>
          </a:stretch>
        </p:blipFill>
        <p:spPr bwMode="auto">
          <a:xfrm>
            <a:off x="0" y="822325"/>
            <a:ext cx="9144000" cy="5484813"/>
          </a:xfrm>
          <a:prstGeom prst="rect">
            <a:avLst/>
          </a:prstGeom>
          <a:noFill/>
          <a:ln w="9525">
            <a:noFill/>
            <a:miter lim="800000"/>
            <a:headEnd/>
            <a:tailEnd/>
          </a:ln>
        </p:spPr>
      </p:pic>
      <p:pic>
        <p:nvPicPr>
          <p:cNvPr id="8195" name="Picture 3" descr="Untitled-1"/>
          <p:cNvPicPr>
            <a:picLocks noChangeAspect="1" noChangeArrowheads="1"/>
          </p:cNvPicPr>
          <p:nvPr/>
        </p:nvPicPr>
        <p:blipFill>
          <a:blip r:embed="rId4" cstate="print"/>
          <a:srcRect/>
          <a:stretch>
            <a:fillRect/>
          </a:stretch>
        </p:blipFill>
        <p:spPr bwMode="auto">
          <a:xfrm>
            <a:off x="-179388" y="519113"/>
            <a:ext cx="10261601" cy="6143625"/>
          </a:xfrm>
          <a:prstGeom prst="rect">
            <a:avLst/>
          </a:prstGeom>
          <a:noFill/>
          <a:ln w="9525">
            <a:noFill/>
            <a:miter lim="800000"/>
            <a:headEnd/>
            <a:tailEnd/>
          </a:ln>
        </p:spPr>
      </p:pic>
      <p:pic>
        <p:nvPicPr>
          <p:cNvPr id="8196" name="Picture 4" descr="devicefuturetry"/>
          <p:cNvPicPr>
            <a:picLocks noChangeAspect="1" noChangeArrowheads="1"/>
          </p:cNvPicPr>
          <p:nvPr/>
        </p:nvPicPr>
        <p:blipFill>
          <a:blip r:embed="rId5" cstate="print"/>
          <a:srcRect/>
          <a:stretch>
            <a:fillRect/>
          </a:stretch>
        </p:blipFill>
        <p:spPr bwMode="auto">
          <a:xfrm>
            <a:off x="2185988" y="2930525"/>
            <a:ext cx="5341937" cy="3371850"/>
          </a:xfrm>
          <a:prstGeom prst="rect">
            <a:avLst/>
          </a:prstGeom>
          <a:noFill/>
          <a:ln w="9525">
            <a:noFill/>
            <a:miter lim="800000"/>
            <a:headEnd/>
            <a:tailEnd/>
          </a:ln>
        </p:spPr>
      </p:pic>
      <p:pic>
        <p:nvPicPr>
          <p:cNvPr id="8197" name="Picture 5" descr="top_basic_dvd101"/>
          <p:cNvPicPr>
            <a:picLocks noChangeAspect="1" noChangeArrowheads="1"/>
          </p:cNvPicPr>
          <p:nvPr/>
        </p:nvPicPr>
        <p:blipFill>
          <a:blip r:embed="rId6" cstate="print"/>
          <a:srcRect/>
          <a:stretch>
            <a:fillRect/>
          </a:stretch>
        </p:blipFill>
        <p:spPr bwMode="auto">
          <a:xfrm>
            <a:off x="209550" y="2182813"/>
            <a:ext cx="628650" cy="468312"/>
          </a:xfrm>
          <a:prstGeom prst="rect">
            <a:avLst/>
          </a:prstGeom>
          <a:noFill/>
          <a:ln w="9525">
            <a:noFill/>
            <a:miter lim="800000"/>
            <a:headEnd/>
            <a:tailEnd/>
          </a:ln>
        </p:spPr>
      </p:pic>
      <p:pic>
        <p:nvPicPr>
          <p:cNvPr id="8198" name="Picture 6"/>
          <p:cNvPicPr>
            <a:picLocks noChangeAspect="1" noChangeArrowheads="1"/>
          </p:cNvPicPr>
          <p:nvPr/>
        </p:nvPicPr>
        <p:blipFill>
          <a:blip r:embed="rId7" cstate="print"/>
          <a:srcRect/>
          <a:stretch>
            <a:fillRect/>
          </a:stretch>
        </p:blipFill>
        <p:spPr bwMode="auto">
          <a:xfrm>
            <a:off x="7780338" y="3803650"/>
            <a:ext cx="1363662" cy="1196975"/>
          </a:xfrm>
          <a:prstGeom prst="rect">
            <a:avLst/>
          </a:prstGeom>
          <a:noFill/>
          <a:ln w="9525">
            <a:noFill/>
            <a:miter lim="800000"/>
            <a:headEnd/>
            <a:tailEnd/>
          </a:ln>
        </p:spPr>
      </p:pic>
      <p:pic>
        <p:nvPicPr>
          <p:cNvPr id="8199" name="Picture 7"/>
          <p:cNvPicPr>
            <a:picLocks noChangeAspect="1" noChangeArrowheads="1"/>
          </p:cNvPicPr>
          <p:nvPr/>
        </p:nvPicPr>
        <p:blipFill>
          <a:blip r:embed="rId8" cstate="print"/>
          <a:srcRect/>
          <a:stretch>
            <a:fillRect/>
          </a:stretch>
        </p:blipFill>
        <p:spPr bwMode="auto">
          <a:xfrm>
            <a:off x="1354138" y="3038475"/>
            <a:ext cx="890587" cy="890588"/>
          </a:xfrm>
          <a:prstGeom prst="rect">
            <a:avLst/>
          </a:prstGeom>
          <a:noFill/>
          <a:ln w="9525">
            <a:noFill/>
            <a:miter lim="800000"/>
            <a:headEnd/>
            <a:tailEnd/>
          </a:ln>
        </p:spPr>
      </p:pic>
      <p:pic>
        <p:nvPicPr>
          <p:cNvPr id="8200" name="Picture 8"/>
          <p:cNvPicPr>
            <a:picLocks noChangeAspect="1" noChangeArrowheads="1"/>
          </p:cNvPicPr>
          <p:nvPr/>
        </p:nvPicPr>
        <p:blipFill>
          <a:blip r:embed="rId9" cstate="print"/>
          <a:srcRect/>
          <a:stretch>
            <a:fillRect/>
          </a:stretch>
        </p:blipFill>
        <p:spPr bwMode="auto">
          <a:xfrm>
            <a:off x="1500188" y="1976438"/>
            <a:ext cx="1011237" cy="488950"/>
          </a:xfrm>
          <a:prstGeom prst="rect">
            <a:avLst/>
          </a:prstGeom>
          <a:noFill/>
          <a:ln w="9525">
            <a:noFill/>
            <a:miter lim="800000"/>
            <a:headEnd/>
            <a:tailEnd/>
          </a:ln>
        </p:spPr>
      </p:pic>
      <p:sp>
        <p:nvSpPr>
          <p:cNvPr id="8201" name="Rectangle 9"/>
          <p:cNvSpPr>
            <a:spLocks noGrp="1" noChangeArrowheads="1"/>
          </p:cNvSpPr>
          <p:nvPr>
            <p:ph type="title"/>
          </p:nvPr>
        </p:nvSpPr>
        <p:spPr>
          <a:xfrm>
            <a:off x="468313" y="0"/>
            <a:ext cx="8229600" cy="1143000"/>
          </a:xfrm>
        </p:spPr>
        <p:txBody>
          <a:bodyPr/>
          <a:lstStyle/>
          <a:p>
            <a:pPr algn="l" eaLnBrk="1" hangingPunct="1"/>
            <a:r>
              <a:rPr lang="en-GB" sz="3200" smtClean="0">
                <a:solidFill>
                  <a:schemeClr val="accent1"/>
                </a:solidFill>
              </a:rPr>
              <a:t>ARM’s Activities</a:t>
            </a:r>
            <a:endParaRPr lang="en-US" sz="3200" smtClean="0">
              <a:solidFill>
                <a:schemeClr val="accent1"/>
              </a:solidFill>
            </a:endParaRPr>
          </a:p>
        </p:txBody>
      </p:sp>
      <p:pic>
        <p:nvPicPr>
          <p:cNvPr id="236554" name="Picture 10" descr="devicefutureC"/>
          <p:cNvPicPr>
            <a:picLocks noChangeAspect="1" noChangeArrowheads="1"/>
          </p:cNvPicPr>
          <p:nvPr/>
        </p:nvPicPr>
        <p:blipFill>
          <a:blip r:embed="rId10" cstate="print"/>
          <a:srcRect/>
          <a:stretch>
            <a:fillRect/>
          </a:stretch>
        </p:blipFill>
        <p:spPr bwMode="auto">
          <a:xfrm>
            <a:off x="4702175" y="3779838"/>
            <a:ext cx="2028825" cy="1565275"/>
          </a:xfrm>
          <a:prstGeom prst="rect">
            <a:avLst/>
          </a:prstGeom>
          <a:noFill/>
          <a:ln w="9525">
            <a:noFill/>
            <a:miter lim="800000"/>
            <a:headEnd/>
            <a:tailEnd/>
          </a:ln>
        </p:spPr>
      </p:pic>
      <p:pic>
        <p:nvPicPr>
          <p:cNvPr id="236555" name="Picture 11" descr="devicefutureD"/>
          <p:cNvPicPr>
            <a:picLocks noChangeAspect="1" noChangeArrowheads="1"/>
          </p:cNvPicPr>
          <p:nvPr/>
        </p:nvPicPr>
        <p:blipFill>
          <a:blip r:embed="rId11" cstate="print"/>
          <a:srcRect/>
          <a:stretch>
            <a:fillRect/>
          </a:stretch>
        </p:blipFill>
        <p:spPr bwMode="auto">
          <a:xfrm>
            <a:off x="4721225" y="2886075"/>
            <a:ext cx="2006600" cy="1509713"/>
          </a:xfrm>
          <a:prstGeom prst="rect">
            <a:avLst/>
          </a:prstGeom>
          <a:noFill/>
          <a:ln w="9525">
            <a:noFill/>
            <a:miter lim="800000"/>
            <a:headEnd/>
            <a:tailEnd/>
          </a:ln>
        </p:spPr>
      </p:pic>
      <p:sp>
        <p:nvSpPr>
          <p:cNvPr id="236556" name="Rectangle 12"/>
          <p:cNvSpPr>
            <a:spLocks noChangeArrowheads="1"/>
          </p:cNvSpPr>
          <p:nvPr/>
        </p:nvSpPr>
        <p:spPr bwMode="invGray">
          <a:xfrm>
            <a:off x="5786438" y="4087813"/>
            <a:ext cx="877887" cy="330200"/>
          </a:xfrm>
          <a:prstGeom prst="rect">
            <a:avLst/>
          </a:prstGeom>
          <a:noFill/>
          <a:ln w="12700">
            <a:noFill/>
            <a:miter lim="800000"/>
            <a:headEnd/>
            <a:tailEnd/>
          </a:ln>
          <a:effectLst>
            <a:outerShdw dist="17961" dir="2700000" algn="ctr" rotWithShape="0">
              <a:srgbClr val="000000"/>
            </a:outerShdw>
          </a:effectLst>
        </p:spPr>
        <p:txBody>
          <a:bodyPr/>
          <a:lstStyle/>
          <a:p>
            <a:pPr>
              <a:lnSpc>
                <a:spcPct val="85000"/>
              </a:lnSpc>
              <a:spcBef>
                <a:spcPct val="65000"/>
              </a:spcBef>
              <a:spcAft>
                <a:spcPts val="0"/>
              </a:spcAft>
              <a:buClr>
                <a:srgbClr val="FFCC00"/>
              </a:buClr>
              <a:buSzPct val="105000"/>
              <a:defRPr/>
            </a:pPr>
            <a:r>
              <a:rPr lang="en-GB" sz="1000" b="1">
                <a:solidFill>
                  <a:schemeClr val="bg1"/>
                </a:solidFill>
                <a:latin typeface="+mn-lt"/>
                <a:cs typeface="+mn-cs"/>
              </a:rPr>
              <a:t>memory</a:t>
            </a:r>
            <a:endParaRPr lang="en-US" sz="1000" b="1">
              <a:solidFill>
                <a:schemeClr val="bg1"/>
              </a:solidFill>
              <a:latin typeface="+mn-lt"/>
              <a:cs typeface="+mn-cs"/>
            </a:endParaRPr>
          </a:p>
        </p:txBody>
      </p:sp>
      <p:sp>
        <p:nvSpPr>
          <p:cNvPr id="236557" name="Rectangle 13"/>
          <p:cNvSpPr>
            <a:spLocks noChangeArrowheads="1"/>
          </p:cNvSpPr>
          <p:nvPr/>
        </p:nvSpPr>
        <p:spPr bwMode="invGray">
          <a:xfrm>
            <a:off x="4799013" y="4803775"/>
            <a:ext cx="555625" cy="228600"/>
          </a:xfrm>
          <a:prstGeom prst="rect">
            <a:avLst/>
          </a:prstGeom>
          <a:noFill/>
          <a:ln w="12700">
            <a:noFill/>
            <a:miter lim="800000"/>
            <a:headEnd/>
            <a:tailEnd/>
          </a:ln>
          <a:effectLst>
            <a:outerShdw dist="17961" dir="2700000" algn="ctr" rotWithShape="0">
              <a:srgbClr val="000000"/>
            </a:outerShdw>
          </a:effectLst>
        </p:spPr>
        <p:txBody>
          <a:bodyPr/>
          <a:lstStyle/>
          <a:p>
            <a:pPr>
              <a:lnSpc>
                <a:spcPct val="85000"/>
              </a:lnSpc>
              <a:spcBef>
                <a:spcPct val="65000"/>
              </a:spcBef>
              <a:spcAft>
                <a:spcPts val="0"/>
              </a:spcAft>
              <a:buClr>
                <a:srgbClr val="FFCC00"/>
              </a:buClr>
              <a:buSzPct val="105000"/>
              <a:defRPr/>
            </a:pPr>
            <a:r>
              <a:rPr lang="en-GB" sz="1000" b="1">
                <a:solidFill>
                  <a:schemeClr val="bg1"/>
                </a:solidFill>
                <a:latin typeface="+mn-lt"/>
                <a:cs typeface="+mn-cs"/>
              </a:rPr>
              <a:t>SoC</a:t>
            </a:r>
            <a:endParaRPr lang="en-US" sz="1000" b="1">
              <a:solidFill>
                <a:schemeClr val="bg1"/>
              </a:solidFill>
              <a:latin typeface="+mn-lt"/>
              <a:cs typeface="+mn-cs"/>
            </a:endParaRPr>
          </a:p>
        </p:txBody>
      </p:sp>
      <p:sp>
        <p:nvSpPr>
          <p:cNvPr id="236558" name="Text Box 14"/>
          <p:cNvSpPr txBox="1">
            <a:spLocks noChangeArrowheads="1"/>
          </p:cNvSpPr>
          <p:nvPr/>
        </p:nvSpPr>
        <p:spPr bwMode="auto">
          <a:xfrm>
            <a:off x="312738" y="3902075"/>
            <a:ext cx="2301875" cy="1727200"/>
          </a:xfrm>
          <a:prstGeom prst="rect">
            <a:avLst/>
          </a:prstGeom>
          <a:noFill/>
          <a:ln w="12700" algn="ctr">
            <a:noFill/>
            <a:miter lim="800000"/>
            <a:headEnd/>
            <a:tailEnd/>
          </a:ln>
        </p:spPr>
        <p:txBody>
          <a:bodyPr lIns="80167" tIns="40084" rIns="80167" bIns="40084">
            <a:spAutoFit/>
          </a:bodyPr>
          <a:lstStyle/>
          <a:p>
            <a:pPr defTabSz="801688"/>
            <a:r>
              <a:rPr lang="en-GB" b="1">
                <a:latin typeface="Calibri" pitchFamily="34" charset="0"/>
              </a:rPr>
              <a:t>Processors</a:t>
            </a:r>
          </a:p>
          <a:p>
            <a:pPr defTabSz="801688"/>
            <a:r>
              <a:rPr lang="en-GB" b="1">
                <a:latin typeface="Calibri" pitchFamily="34" charset="0"/>
              </a:rPr>
              <a:t>System Level IP:</a:t>
            </a:r>
          </a:p>
          <a:p>
            <a:pPr defTabSz="801688"/>
            <a:r>
              <a:rPr lang="en-GB">
                <a:latin typeface="Calibri" pitchFamily="34" charset="0"/>
              </a:rPr>
              <a:t>Data Engines</a:t>
            </a:r>
          </a:p>
          <a:p>
            <a:pPr defTabSz="801688"/>
            <a:r>
              <a:rPr lang="en-GB">
                <a:latin typeface="Calibri" pitchFamily="34" charset="0"/>
              </a:rPr>
              <a:t>Fabric</a:t>
            </a:r>
          </a:p>
          <a:p>
            <a:pPr defTabSz="801688"/>
            <a:r>
              <a:rPr lang="en-GB">
                <a:latin typeface="Calibri" pitchFamily="34" charset="0"/>
              </a:rPr>
              <a:t>3D Graphics</a:t>
            </a:r>
            <a:endParaRPr lang="en-US">
              <a:latin typeface="Calibri" pitchFamily="34" charset="0"/>
            </a:endParaRPr>
          </a:p>
        </p:txBody>
      </p:sp>
      <p:sp>
        <p:nvSpPr>
          <p:cNvPr id="236559" name="Text Box 15"/>
          <p:cNvSpPr txBox="1">
            <a:spLocks noChangeArrowheads="1"/>
          </p:cNvSpPr>
          <p:nvPr/>
        </p:nvSpPr>
        <p:spPr bwMode="auto">
          <a:xfrm>
            <a:off x="280988" y="5926138"/>
            <a:ext cx="2301875" cy="298450"/>
          </a:xfrm>
          <a:prstGeom prst="rect">
            <a:avLst/>
          </a:prstGeom>
          <a:noFill/>
          <a:ln w="12700" algn="ctr">
            <a:noFill/>
            <a:miter lim="800000"/>
            <a:headEnd/>
            <a:tailEnd/>
          </a:ln>
        </p:spPr>
        <p:txBody>
          <a:bodyPr lIns="80167" tIns="40084" rIns="80167" bIns="40084">
            <a:spAutoFit/>
          </a:bodyPr>
          <a:lstStyle/>
          <a:p>
            <a:pPr defTabSz="801688"/>
            <a:r>
              <a:rPr lang="en-GB" b="1">
                <a:latin typeface="Calibri" pitchFamily="34" charset="0"/>
              </a:rPr>
              <a:t>Physical IP</a:t>
            </a:r>
            <a:endParaRPr lang="en-US">
              <a:latin typeface="Calibri" pitchFamily="34" charset="0"/>
            </a:endParaRPr>
          </a:p>
        </p:txBody>
      </p:sp>
      <p:sp>
        <p:nvSpPr>
          <p:cNvPr id="236560" name="Text Box 16"/>
          <p:cNvSpPr txBox="1">
            <a:spLocks noChangeArrowheads="1"/>
          </p:cNvSpPr>
          <p:nvPr/>
        </p:nvSpPr>
        <p:spPr bwMode="auto">
          <a:xfrm>
            <a:off x="7064375" y="2676525"/>
            <a:ext cx="1973263" cy="298450"/>
          </a:xfrm>
          <a:prstGeom prst="rect">
            <a:avLst/>
          </a:prstGeom>
          <a:noFill/>
          <a:ln w="12700" algn="ctr">
            <a:noFill/>
            <a:miter lim="800000"/>
            <a:headEnd/>
            <a:tailEnd/>
          </a:ln>
        </p:spPr>
        <p:txBody>
          <a:bodyPr lIns="80167" tIns="40084" rIns="80167" bIns="40084">
            <a:spAutoFit/>
          </a:bodyPr>
          <a:lstStyle/>
          <a:p>
            <a:pPr algn="r" defTabSz="801688"/>
            <a:r>
              <a:rPr lang="en-GB" b="1">
                <a:latin typeface="Calibri" pitchFamily="34" charset="0"/>
              </a:rPr>
              <a:t>Software IP</a:t>
            </a:r>
            <a:endParaRPr lang="en-US">
              <a:latin typeface="Calibri" pitchFamily="34" charset="0"/>
            </a:endParaRPr>
          </a:p>
        </p:txBody>
      </p:sp>
      <p:sp>
        <p:nvSpPr>
          <p:cNvPr id="236561" name="Text Box 17"/>
          <p:cNvSpPr txBox="1">
            <a:spLocks noChangeArrowheads="1"/>
          </p:cNvSpPr>
          <p:nvPr/>
        </p:nvSpPr>
        <p:spPr bwMode="auto">
          <a:xfrm>
            <a:off x="6748463" y="2244725"/>
            <a:ext cx="2379662" cy="298450"/>
          </a:xfrm>
          <a:prstGeom prst="rect">
            <a:avLst/>
          </a:prstGeom>
          <a:noFill/>
          <a:ln w="12700" algn="ctr">
            <a:noFill/>
            <a:miter lim="800000"/>
            <a:headEnd/>
            <a:tailEnd/>
          </a:ln>
        </p:spPr>
        <p:txBody>
          <a:bodyPr lIns="80167" tIns="40084" rIns="80167" bIns="40084">
            <a:spAutoFit/>
          </a:bodyPr>
          <a:lstStyle/>
          <a:p>
            <a:pPr defTabSz="801688"/>
            <a:r>
              <a:rPr lang="en-GB" b="1">
                <a:latin typeface="Calibri" pitchFamily="34" charset="0"/>
              </a:rPr>
              <a:t>Development Tools</a:t>
            </a:r>
            <a:endParaRPr lang="en-US">
              <a:latin typeface="Calibri" pitchFamily="34" charset="0"/>
            </a:endParaRPr>
          </a:p>
        </p:txBody>
      </p:sp>
      <p:pic>
        <p:nvPicPr>
          <p:cNvPr id="236562" name="Picture 18" descr="devicefuturesoc"/>
          <p:cNvPicPr>
            <a:picLocks noChangeAspect="1" noChangeArrowheads="1"/>
          </p:cNvPicPr>
          <p:nvPr/>
        </p:nvPicPr>
        <p:blipFill>
          <a:blip r:embed="rId12" cstate="print"/>
          <a:srcRect/>
          <a:stretch>
            <a:fillRect/>
          </a:stretch>
        </p:blipFill>
        <p:spPr bwMode="auto">
          <a:xfrm>
            <a:off x="3541713" y="4978400"/>
            <a:ext cx="1497012" cy="830263"/>
          </a:xfrm>
          <a:prstGeom prst="rect">
            <a:avLst/>
          </a:prstGeom>
          <a:noFill/>
          <a:ln w="9525">
            <a:noFill/>
            <a:miter lim="800000"/>
            <a:headEnd/>
            <a:tailEnd/>
          </a:ln>
        </p:spPr>
      </p:pic>
      <p:pic>
        <p:nvPicPr>
          <p:cNvPr id="236563" name="Picture 19" descr="devicefuturegreencircle"/>
          <p:cNvPicPr>
            <a:picLocks noChangeAspect="1" noChangeArrowheads="1"/>
          </p:cNvPicPr>
          <p:nvPr/>
        </p:nvPicPr>
        <p:blipFill>
          <a:blip r:embed="rId13" cstate="print"/>
          <a:srcRect/>
          <a:stretch>
            <a:fillRect/>
          </a:stretch>
        </p:blipFill>
        <p:spPr bwMode="auto">
          <a:xfrm>
            <a:off x="4732338" y="4654550"/>
            <a:ext cx="777875" cy="503238"/>
          </a:xfrm>
          <a:prstGeom prst="rect">
            <a:avLst/>
          </a:prstGeom>
          <a:noFill/>
          <a:ln w="9525">
            <a:noFill/>
            <a:miter lim="800000"/>
            <a:headEnd/>
            <a:tailEnd/>
          </a:ln>
        </p:spPr>
      </p:pic>
      <p:pic>
        <p:nvPicPr>
          <p:cNvPr id="236564" name="Picture 20" descr="devicefuturephys"/>
          <p:cNvPicPr>
            <a:picLocks noChangeAspect="1" noChangeArrowheads="1"/>
          </p:cNvPicPr>
          <p:nvPr/>
        </p:nvPicPr>
        <p:blipFill>
          <a:blip r:embed="rId14" cstate="print"/>
          <a:srcRect/>
          <a:stretch>
            <a:fillRect/>
          </a:stretch>
        </p:blipFill>
        <p:spPr bwMode="auto">
          <a:xfrm>
            <a:off x="1838325" y="4995863"/>
            <a:ext cx="1768475" cy="976312"/>
          </a:xfrm>
          <a:prstGeom prst="rect">
            <a:avLst/>
          </a:prstGeom>
          <a:noFill/>
          <a:ln w="9525">
            <a:noFill/>
            <a:miter lim="800000"/>
            <a:headEnd/>
            <a:tailEnd/>
          </a:ln>
        </p:spPr>
      </p:pic>
      <p:grpSp>
        <p:nvGrpSpPr>
          <p:cNvPr id="2" name="Group 21"/>
          <p:cNvGrpSpPr>
            <a:grpSpLocks/>
          </p:cNvGrpSpPr>
          <p:nvPr/>
        </p:nvGrpSpPr>
        <p:grpSpPr bwMode="auto">
          <a:xfrm>
            <a:off x="4689475" y="2092325"/>
            <a:ext cx="1914525" cy="1423988"/>
            <a:chOff x="2954" y="637"/>
            <a:chExt cx="1206" cy="897"/>
          </a:xfrm>
        </p:grpSpPr>
        <p:sp>
          <p:nvSpPr>
            <p:cNvPr id="8219" name="Freeform 22"/>
            <p:cNvSpPr>
              <a:spLocks/>
            </p:cNvSpPr>
            <p:nvPr/>
          </p:nvSpPr>
          <p:spPr bwMode="auto">
            <a:xfrm>
              <a:off x="2969" y="660"/>
              <a:ext cx="1169" cy="850"/>
            </a:xfrm>
            <a:custGeom>
              <a:avLst/>
              <a:gdLst>
                <a:gd name="T0" fmla="*/ 0 w 1169"/>
                <a:gd name="T1" fmla="*/ 662 h 850"/>
                <a:gd name="T2" fmla="*/ 593 w 1169"/>
                <a:gd name="T3" fmla="*/ 850 h 850"/>
                <a:gd name="T4" fmla="*/ 1169 w 1169"/>
                <a:gd name="T5" fmla="*/ 137 h 850"/>
                <a:gd name="T6" fmla="*/ 650 w 1169"/>
                <a:gd name="T7" fmla="*/ 0 h 850"/>
                <a:gd name="T8" fmla="*/ 0 w 1169"/>
                <a:gd name="T9" fmla="*/ 662 h 850"/>
                <a:gd name="T10" fmla="*/ 0 60000 65536"/>
                <a:gd name="T11" fmla="*/ 0 60000 65536"/>
                <a:gd name="T12" fmla="*/ 0 60000 65536"/>
                <a:gd name="T13" fmla="*/ 0 60000 65536"/>
                <a:gd name="T14" fmla="*/ 0 60000 65536"/>
                <a:gd name="T15" fmla="*/ 0 w 1169"/>
                <a:gd name="T16" fmla="*/ 0 h 850"/>
                <a:gd name="T17" fmla="*/ 1169 w 1169"/>
                <a:gd name="T18" fmla="*/ 850 h 850"/>
              </a:gdLst>
              <a:ahLst/>
              <a:cxnLst>
                <a:cxn ang="T10">
                  <a:pos x="T0" y="T1"/>
                </a:cxn>
                <a:cxn ang="T11">
                  <a:pos x="T2" y="T3"/>
                </a:cxn>
                <a:cxn ang="T12">
                  <a:pos x="T4" y="T5"/>
                </a:cxn>
                <a:cxn ang="T13">
                  <a:pos x="T6" y="T7"/>
                </a:cxn>
                <a:cxn ang="T14">
                  <a:pos x="T8" y="T9"/>
                </a:cxn>
              </a:cxnLst>
              <a:rect l="T15" t="T16" r="T17" b="T18"/>
              <a:pathLst>
                <a:path w="1169" h="850">
                  <a:moveTo>
                    <a:pt x="0" y="662"/>
                  </a:moveTo>
                  <a:lnTo>
                    <a:pt x="593" y="850"/>
                  </a:lnTo>
                  <a:lnTo>
                    <a:pt x="1169" y="137"/>
                  </a:lnTo>
                  <a:lnTo>
                    <a:pt x="650" y="0"/>
                  </a:lnTo>
                  <a:lnTo>
                    <a:pt x="0" y="662"/>
                  </a:lnTo>
                  <a:close/>
                </a:path>
              </a:pathLst>
            </a:custGeom>
            <a:solidFill>
              <a:schemeClr val="bg1"/>
            </a:solidFill>
            <a:ln w="12700">
              <a:solidFill>
                <a:srgbClr val="FD1E07"/>
              </a:solidFill>
              <a:round/>
              <a:headEnd/>
              <a:tailEnd/>
            </a:ln>
          </p:spPr>
          <p:txBody>
            <a:bodyPr wrap="none" lIns="80167" tIns="40084" rIns="80167" bIns="40084" anchor="ctr">
              <a:spAutoFit/>
            </a:bodyPr>
            <a:lstStyle/>
            <a:p>
              <a:endParaRPr lang="en-US"/>
            </a:p>
          </p:txBody>
        </p:sp>
        <p:pic>
          <p:nvPicPr>
            <p:cNvPr id="8220" name="Picture 23" descr="devicefuturerv"/>
            <p:cNvPicPr>
              <a:picLocks noChangeAspect="1" noChangeArrowheads="1"/>
            </p:cNvPicPr>
            <p:nvPr/>
          </p:nvPicPr>
          <p:blipFill>
            <a:blip r:embed="rId15" cstate="print"/>
            <a:srcRect/>
            <a:stretch>
              <a:fillRect/>
            </a:stretch>
          </p:blipFill>
          <p:spPr bwMode="auto">
            <a:xfrm>
              <a:off x="2954" y="637"/>
              <a:ext cx="1206" cy="897"/>
            </a:xfrm>
            <a:prstGeom prst="rect">
              <a:avLst/>
            </a:prstGeom>
            <a:noFill/>
            <a:ln w="9525">
              <a:noFill/>
              <a:miter lim="800000"/>
              <a:headEnd/>
              <a:tailEnd/>
            </a:ln>
          </p:spPr>
        </p:pic>
      </p:grpSp>
      <p:sp>
        <p:nvSpPr>
          <p:cNvPr id="236568" name="Text Box 24"/>
          <p:cNvSpPr txBox="1">
            <a:spLocks noChangeArrowheads="1"/>
          </p:cNvSpPr>
          <p:nvPr/>
        </p:nvSpPr>
        <p:spPr bwMode="auto">
          <a:xfrm>
            <a:off x="6359525" y="1798638"/>
            <a:ext cx="2784475" cy="298450"/>
          </a:xfrm>
          <a:prstGeom prst="rect">
            <a:avLst/>
          </a:prstGeom>
          <a:noFill/>
          <a:ln w="12700" algn="ctr">
            <a:noFill/>
            <a:miter lim="800000"/>
            <a:headEnd/>
            <a:tailEnd/>
          </a:ln>
        </p:spPr>
        <p:txBody>
          <a:bodyPr lIns="80167" tIns="40084" rIns="80167" bIns="40084">
            <a:spAutoFit/>
          </a:bodyPr>
          <a:lstStyle/>
          <a:p>
            <a:pPr defTabSz="801688"/>
            <a:r>
              <a:rPr lang="en-GB" b="1">
                <a:latin typeface="Calibri" pitchFamily="34" charset="0"/>
              </a:rPr>
              <a:t>Connected Community</a:t>
            </a:r>
            <a:endParaRPr lang="en-US">
              <a:latin typeface="Calibri" pitchFamily="34" charset="0"/>
            </a:endParaRPr>
          </a:p>
        </p:txBody>
      </p:sp>
      <p:pic>
        <p:nvPicPr>
          <p:cNvPr id="236569" name="Picture 25" descr="devicefuturegreencircle"/>
          <p:cNvPicPr>
            <a:picLocks noChangeAspect="1" noChangeArrowheads="1"/>
          </p:cNvPicPr>
          <p:nvPr/>
        </p:nvPicPr>
        <p:blipFill>
          <a:blip r:embed="rId13" cstate="print"/>
          <a:srcRect/>
          <a:stretch>
            <a:fillRect/>
          </a:stretch>
        </p:blipFill>
        <p:spPr bwMode="auto">
          <a:xfrm>
            <a:off x="4073525" y="5181600"/>
            <a:ext cx="777875" cy="503238"/>
          </a:xfrm>
          <a:prstGeom prst="rect">
            <a:avLst/>
          </a:prstGeom>
          <a:noFill/>
          <a:ln w="9525">
            <a:noFill/>
            <a:miter lim="800000"/>
            <a:headEnd/>
            <a:tailEnd/>
          </a:ln>
        </p:spPr>
      </p:pic>
      <p:pic>
        <p:nvPicPr>
          <p:cNvPr id="8216" name="Picture 26" descr="_ezSkins_Nano_wht"/>
          <p:cNvPicPr>
            <a:picLocks noChangeAspect="1" noChangeArrowheads="1"/>
          </p:cNvPicPr>
          <p:nvPr/>
        </p:nvPicPr>
        <p:blipFill>
          <a:blip r:embed="rId16" cstate="print"/>
          <a:srcRect/>
          <a:stretch>
            <a:fillRect/>
          </a:stretch>
        </p:blipFill>
        <p:spPr bwMode="auto">
          <a:xfrm>
            <a:off x="744538" y="1073150"/>
            <a:ext cx="447675" cy="771525"/>
          </a:xfrm>
          <a:prstGeom prst="rect">
            <a:avLst/>
          </a:prstGeom>
          <a:noFill/>
          <a:ln w="9525">
            <a:noFill/>
            <a:miter lim="800000"/>
            <a:headEnd/>
            <a:tailEnd/>
          </a:ln>
        </p:spPr>
      </p:pic>
    </p:spTree>
    <p:extLst>
      <p:ext uri="{BB962C8B-B14F-4D97-AF65-F5344CB8AC3E}">
        <p14:creationId xmlns:p14="http://schemas.microsoft.com/office/powerpoint/2010/main" val="774083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56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36562"/>
                                        </p:tgtEl>
                                        <p:attrNameLst>
                                          <p:attrName>style.visibility</p:attrName>
                                        </p:attrNameLst>
                                      </p:cBhvr>
                                      <p:to>
                                        <p:strVal val="visible"/>
                                      </p:to>
                                    </p:set>
                                    <p:animEffect transition="in" filter="fade">
                                      <p:cBhvr>
                                        <p:cTn id="9" dur="3000"/>
                                        <p:tgtEl>
                                          <p:spTgt spid="236562"/>
                                        </p:tgtEl>
                                      </p:cBhvr>
                                    </p:animEffect>
                                  </p:childTnLst>
                                </p:cTn>
                              </p:par>
                              <p:par>
                                <p:cTn id="10" presetID="0" presetClass="path" presetSubtype="0" accel="50000" decel="50000" fill="hold" nodeType="withEffect">
                                  <p:stCondLst>
                                    <p:cond delay="0"/>
                                  </p:stCondLst>
                                  <p:childTnLst>
                                    <p:animMotion origin="layout" path="M 0.09392 -0.06848 L -6.66667E-6 1.13347E-6 " pathEditMode="relative" ptsTypes="AA">
                                      <p:cBhvr>
                                        <p:cTn id="11" dur="2000" fill="hold"/>
                                        <p:tgtEl>
                                          <p:spTgt spid="236562"/>
                                        </p:tgtEl>
                                        <p:attrNameLst>
                                          <p:attrName>ppt_x</p:attrName>
                                          <p:attrName>ppt_y</p:attrName>
                                        </p:attrNameLst>
                                      </p:cBhvr>
                                    </p:animMotion>
                                  </p:childTnLst>
                                </p:cTn>
                              </p:par>
                              <p:par>
                                <p:cTn id="12" presetID="1" presetClass="entr" presetSubtype="0" fill="hold" grpId="0" nodeType="withEffect">
                                  <p:stCondLst>
                                    <p:cond delay="0"/>
                                  </p:stCondLst>
                                  <p:childTnLst>
                                    <p:set>
                                      <p:cBhvr>
                                        <p:cTn id="13" dur="1" fill="hold">
                                          <p:stCondLst>
                                            <p:cond delay="0"/>
                                          </p:stCondLst>
                                        </p:cTn>
                                        <p:tgtEl>
                                          <p:spTgt spid="23655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36569"/>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36564"/>
                                        </p:tgtEl>
                                        <p:attrNameLst>
                                          <p:attrName>style.visibility</p:attrName>
                                        </p:attrNameLst>
                                      </p:cBhvr>
                                      <p:to>
                                        <p:strVal val="visible"/>
                                      </p:to>
                                    </p:set>
                                    <p:animEffect transition="in" filter="fade">
                                      <p:cBhvr>
                                        <p:cTn id="20" dur="3000"/>
                                        <p:tgtEl>
                                          <p:spTgt spid="236564"/>
                                        </p:tgtEl>
                                      </p:cBhvr>
                                    </p:animEffect>
                                  </p:childTnLst>
                                </p:cTn>
                              </p:par>
                              <p:par>
                                <p:cTn id="21" presetID="0" presetClass="path" presetSubtype="0" accel="50000" decel="50000" fill="hold" nodeType="withEffect">
                                  <p:stCondLst>
                                    <p:cond delay="0"/>
                                  </p:stCondLst>
                                  <p:childTnLst>
                                    <p:animMotion origin="layout" path="M 0.17136 -0.01318 L -0.00433 0.00186 " pathEditMode="relative" ptsTypes="AA">
                                      <p:cBhvr>
                                        <p:cTn id="22" dur="2000" fill="hold"/>
                                        <p:tgtEl>
                                          <p:spTgt spid="236564"/>
                                        </p:tgtEl>
                                        <p:attrNameLst>
                                          <p:attrName>ppt_x</p:attrName>
                                          <p:attrName>ppt_y</p:attrName>
                                        </p:attrNameLst>
                                      </p:cBhvr>
                                    </p:animMotion>
                                  </p:childTnLst>
                                </p:cTn>
                              </p:par>
                              <p:par>
                                <p:cTn id="23" presetID="1" presetClass="entr" presetSubtype="0" fill="hold" grpId="0" nodeType="withEffect">
                                  <p:stCondLst>
                                    <p:cond delay="0"/>
                                  </p:stCondLst>
                                  <p:childTnLst>
                                    <p:set>
                                      <p:cBhvr>
                                        <p:cTn id="24" dur="1" fill="hold">
                                          <p:stCondLst>
                                            <p:cond delay="0"/>
                                          </p:stCondLst>
                                        </p:cTn>
                                        <p:tgtEl>
                                          <p:spTgt spid="23655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6554"/>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236555"/>
                                        </p:tgtEl>
                                        <p:attrNameLst>
                                          <p:attrName>style.visibility</p:attrName>
                                        </p:attrNameLst>
                                      </p:cBhvr>
                                      <p:to>
                                        <p:strVal val="visible"/>
                                      </p:to>
                                    </p:set>
                                    <p:animEffect transition="in" filter="fade">
                                      <p:cBhvr>
                                        <p:cTn id="31" dur="3000"/>
                                        <p:tgtEl>
                                          <p:spTgt spid="236555"/>
                                        </p:tgtEl>
                                      </p:cBhvr>
                                    </p:animEffect>
                                  </p:childTnLst>
                                </p:cTn>
                              </p:par>
                              <p:par>
                                <p:cTn id="32" presetID="0" presetClass="path" presetSubtype="0" accel="50000" decel="50000" fill="hold" nodeType="withEffect">
                                  <p:stCondLst>
                                    <p:cond delay="0"/>
                                  </p:stCondLst>
                                  <p:childTnLst>
                                    <p:animMotion origin="layout" path="M -2.77778E-7 0.14481 L -2.77778E-7 -2.63243E-6 " pathEditMode="relative" ptsTypes="AA">
                                      <p:cBhvr>
                                        <p:cTn id="33" dur="2000" fill="hold"/>
                                        <p:tgtEl>
                                          <p:spTgt spid="236555"/>
                                        </p:tgtEl>
                                        <p:attrNameLst>
                                          <p:attrName>ppt_x</p:attrName>
                                          <p:attrName>ppt_y</p:attrName>
                                        </p:attrNameLst>
                                      </p:cBhvr>
                                    </p:animMotion>
                                  </p:childTnLst>
                                </p:cTn>
                              </p:par>
                              <p:par>
                                <p:cTn id="34" presetID="1" presetClass="entr" presetSubtype="0" fill="hold" grpId="0" nodeType="withEffect">
                                  <p:stCondLst>
                                    <p:cond delay="0"/>
                                  </p:stCondLst>
                                  <p:childTnLst>
                                    <p:set>
                                      <p:cBhvr>
                                        <p:cTn id="35" dur="1" fill="hold">
                                          <p:stCondLst>
                                            <p:cond delay="0"/>
                                          </p:stCondLst>
                                        </p:cTn>
                                        <p:tgtEl>
                                          <p:spTgt spid="23656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3000"/>
                                        <p:tgtEl>
                                          <p:spTgt spid="2"/>
                                        </p:tgtEl>
                                      </p:cBhvr>
                                    </p:animEffect>
                                  </p:childTnLst>
                                </p:cTn>
                              </p:par>
                              <p:par>
                                <p:cTn id="41" presetID="0" presetClass="path" presetSubtype="0" accel="50000" decel="50000" fill="hold" nodeType="withEffect">
                                  <p:stCondLst>
                                    <p:cond delay="0"/>
                                  </p:stCondLst>
                                  <p:childTnLst>
                                    <p:animMotion origin="layout" path="M 0.00851 0.28769 L 0.00851 1.86864E-6 " pathEditMode="relative" rAng="0" ptsTypes="AA">
                                      <p:cBhvr>
                                        <p:cTn id="42" dur="2000" fill="hold"/>
                                        <p:tgtEl>
                                          <p:spTgt spid="2"/>
                                        </p:tgtEl>
                                        <p:attrNameLst>
                                          <p:attrName>ppt_x</p:attrName>
                                          <p:attrName>ppt_y</p:attrName>
                                        </p:attrNameLst>
                                      </p:cBhvr>
                                      <p:rCtr x="0" y="-144"/>
                                    </p:animMotion>
                                  </p:childTnLst>
                                </p:cTn>
                              </p:par>
                              <p:par>
                                <p:cTn id="43" presetID="1" presetClass="entr" presetSubtype="0" fill="hold" grpId="0" nodeType="withEffect">
                                  <p:stCondLst>
                                    <p:cond delay="0"/>
                                  </p:stCondLst>
                                  <p:childTnLst>
                                    <p:set>
                                      <p:cBhvr>
                                        <p:cTn id="44" dur="1" fill="hold">
                                          <p:stCondLst>
                                            <p:cond delay="0"/>
                                          </p:stCondLst>
                                        </p:cTn>
                                        <p:tgtEl>
                                          <p:spTgt spid="2365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6568"/>
                                        </p:tgtEl>
                                        <p:attrNameLst>
                                          <p:attrName>style.visibility</p:attrName>
                                        </p:attrNameLst>
                                      </p:cBhvr>
                                      <p:to>
                                        <p:strVal val="visible"/>
                                      </p:to>
                                    </p:set>
                                  </p:childTnLst>
                                </p:cTn>
                              </p:par>
                              <p:par>
                                <p:cTn id="49" presetID="10" presetClass="entr" presetSubtype="0" fill="hold" nodeType="withEffect">
                                  <p:stCondLst>
                                    <p:cond delay="0"/>
                                  </p:stCondLst>
                                  <p:childTnLst>
                                    <p:set>
                                      <p:cBhvr>
                                        <p:cTn id="50" dur="1" fill="hold">
                                          <p:stCondLst>
                                            <p:cond delay="0"/>
                                          </p:stCondLst>
                                        </p:cTn>
                                        <p:tgtEl>
                                          <p:spTgt spid="236546"/>
                                        </p:tgtEl>
                                        <p:attrNameLst>
                                          <p:attrName>style.visibility</p:attrName>
                                        </p:attrNameLst>
                                      </p:cBhvr>
                                      <p:to>
                                        <p:strVal val="visible"/>
                                      </p:to>
                                    </p:set>
                                    <p:animEffect transition="in" filter="fade">
                                      <p:cBhvr>
                                        <p:cTn id="51" dur="2000"/>
                                        <p:tgtEl>
                                          <p:spTgt spid="2365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8" grpId="0"/>
      <p:bldP spid="236559" grpId="0"/>
      <p:bldP spid="236560" grpId="0"/>
      <p:bldP spid="236561" grpId="0"/>
      <p:bldP spid="23656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3" descr="partner map"/>
          <p:cNvPicPr>
            <a:picLocks noChangeAspect="1" noChangeArrowheads="1"/>
          </p:cNvPicPr>
          <p:nvPr/>
        </p:nvPicPr>
        <p:blipFill>
          <a:blip r:embed="rId2" cstate="print"/>
          <a:srcRect/>
          <a:stretch>
            <a:fillRect/>
          </a:stretch>
        </p:blipFill>
        <p:spPr bwMode="gray">
          <a:xfrm>
            <a:off x="284163" y="1016000"/>
            <a:ext cx="8574087" cy="5411788"/>
          </a:xfrm>
          <a:prstGeom prst="rect">
            <a:avLst/>
          </a:prstGeom>
          <a:noFill/>
          <a:ln w="9525">
            <a:noFill/>
            <a:miter lim="800000"/>
            <a:headEnd/>
            <a:tailEnd/>
          </a:ln>
        </p:spPr>
      </p:pic>
      <p:sp>
        <p:nvSpPr>
          <p:cNvPr id="9219" name="TextBox 2"/>
          <p:cNvSpPr txBox="1">
            <a:spLocks noChangeArrowheads="1"/>
          </p:cNvSpPr>
          <p:nvPr/>
        </p:nvSpPr>
        <p:spPr bwMode="auto">
          <a:xfrm>
            <a:off x="468313" y="260350"/>
            <a:ext cx="2981325" cy="585788"/>
          </a:xfrm>
          <a:prstGeom prst="rect">
            <a:avLst/>
          </a:prstGeom>
          <a:noFill/>
          <a:ln w="9525">
            <a:noFill/>
            <a:miter lim="800000"/>
            <a:headEnd/>
            <a:tailEnd/>
          </a:ln>
        </p:spPr>
        <p:txBody>
          <a:bodyPr wrap="none">
            <a:spAutoFit/>
          </a:bodyPr>
          <a:lstStyle/>
          <a:p>
            <a:r>
              <a:rPr lang="en-US" sz="3200">
                <a:solidFill>
                  <a:schemeClr val="accent1"/>
                </a:solidFill>
                <a:latin typeface="Calibri" pitchFamily="34" charset="0"/>
              </a:rPr>
              <a:t>ARM Eco-System</a:t>
            </a:r>
            <a:endParaRPr lang="en-IN" sz="3200">
              <a:solidFill>
                <a:schemeClr val="accent1"/>
              </a:solidFill>
              <a:latin typeface="Calibri" pitchFamily="34" charset="0"/>
            </a:endParaRPr>
          </a:p>
        </p:txBody>
      </p:sp>
    </p:spTree>
    <p:extLst>
      <p:ext uri="{BB962C8B-B14F-4D97-AF65-F5344CB8AC3E}">
        <p14:creationId xmlns:p14="http://schemas.microsoft.com/office/powerpoint/2010/main" val="1660934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9"/>
          <p:cNvPicPr>
            <a:picLocks noChangeAspect="1" noChangeArrowheads="1"/>
          </p:cNvPicPr>
          <p:nvPr/>
        </p:nvPicPr>
        <p:blipFill>
          <a:blip r:embed="rId3" cstate="print"/>
          <a:srcRect/>
          <a:stretch>
            <a:fillRect/>
          </a:stretch>
        </p:blipFill>
        <p:spPr bwMode="auto">
          <a:xfrm>
            <a:off x="2981325" y="4448175"/>
            <a:ext cx="1509713" cy="850900"/>
          </a:xfrm>
          <a:prstGeom prst="rect">
            <a:avLst/>
          </a:prstGeom>
          <a:noFill/>
          <a:ln w="12700" algn="ctr">
            <a:noFill/>
            <a:miter lim="800000"/>
            <a:headEnd/>
            <a:tailEnd/>
          </a:ln>
        </p:spPr>
      </p:pic>
      <p:sp>
        <p:nvSpPr>
          <p:cNvPr id="11267" name="Rectangle 2"/>
          <p:cNvSpPr>
            <a:spLocks noGrp="1" noChangeArrowheads="1"/>
          </p:cNvSpPr>
          <p:nvPr>
            <p:ph type="title"/>
          </p:nvPr>
        </p:nvSpPr>
        <p:spPr>
          <a:xfrm>
            <a:off x="395288" y="0"/>
            <a:ext cx="8229600" cy="1143000"/>
          </a:xfrm>
        </p:spPr>
        <p:txBody>
          <a:bodyPr/>
          <a:lstStyle/>
          <a:p>
            <a:pPr algn="l" eaLnBrk="1" hangingPunct="1"/>
            <a:r>
              <a:rPr lang="en-US" sz="3200" smtClean="0">
                <a:solidFill>
                  <a:schemeClr val="accent1"/>
                </a:solidFill>
              </a:rPr>
              <a:t>ARM Processor Applications</a:t>
            </a:r>
          </a:p>
        </p:txBody>
      </p:sp>
      <p:pic>
        <p:nvPicPr>
          <p:cNvPr id="11268" name="Picture 9" descr="Large image"/>
          <p:cNvPicPr>
            <a:picLocks noChangeAspect="1" noChangeArrowheads="1"/>
          </p:cNvPicPr>
          <p:nvPr/>
        </p:nvPicPr>
        <p:blipFill>
          <a:blip r:embed="rId4" cstate="print"/>
          <a:srcRect/>
          <a:stretch>
            <a:fillRect/>
          </a:stretch>
        </p:blipFill>
        <p:spPr bwMode="auto">
          <a:xfrm>
            <a:off x="479425" y="3905250"/>
            <a:ext cx="511175" cy="360363"/>
          </a:xfrm>
          <a:prstGeom prst="rect">
            <a:avLst/>
          </a:prstGeom>
          <a:noFill/>
          <a:ln w="9525">
            <a:noFill/>
            <a:miter lim="800000"/>
            <a:headEnd/>
            <a:tailEnd/>
          </a:ln>
        </p:spPr>
      </p:pic>
      <p:pic>
        <p:nvPicPr>
          <p:cNvPr id="11269" name="Picture 13" descr="Watts Up Portable Watt Meter"/>
          <p:cNvPicPr>
            <a:picLocks noChangeAspect="1" noChangeArrowheads="1"/>
          </p:cNvPicPr>
          <p:nvPr/>
        </p:nvPicPr>
        <p:blipFill>
          <a:blip r:embed="rId5" cstate="print"/>
          <a:srcRect/>
          <a:stretch>
            <a:fillRect/>
          </a:stretch>
        </p:blipFill>
        <p:spPr bwMode="auto">
          <a:xfrm>
            <a:off x="1622425" y="3363913"/>
            <a:ext cx="573088" cy="573087"/>
          </a:xfrm>
          <a:prstGeom prst="rect">
            <a:avLst/>
          </a:prstGeom>
          <a:noFill/>
          <a:ln w="9525">
            <a:noFill/>
            <a:miter lim="800000"/>
            <a:headEnd/>
            <a:tailEnd/>
          </a:ln>
        </p:spPr>
      </p:pic>
      <p:pic>
        <p:nvPicPr>
          <p:cNvPr id="11270" name="Picture 14" descr="B000067O0N"/>
          <p:cNvPicPr>
            <a:picLocks noChangeAspect="1" noChangeArrowheads="1"/>
          </p:cNvPicPr>
          <p:nvPr/>
        </p:nvPicPr>
        <p:blipFill>
          <a:blip r:embed="rId6" cstate="print"/>
          <a:srcRect/>
          <a:stretch>
            <a:fillRect/>
          </a:stretch>
        </p:blipFill>
        <p:spPr bwMode="auto">
          <a:xfrm>
            <a:off x="4433888" y="3213100"/>
            <a:ext cx="314325" cy="544513"/>
          </a:xfrm>
          <a:prstGeom prst="rect">
            <a:avLst/>
          </a:prstGeom>
          <a:noFill/>
          <a:ln w="9525">
            <a:noFill/>
            <a:miter lim="800000"/>
            <a:headEnd/>
            <a:tailEnd/>
          </a:ln>
        </p:spPr>
      </p:pic>
      <p:pic>
        <p:nvPicPr>
          <p:cNvPr id="11271" name="Picture 15" descr="Mini Environmental Quality Meter"/>
          <p:cNvPicPr>
            <a:picLocks noChangeAspect="1" noChangeArrowheads="1"/>
          </p:cNvPicPr>
          <p:nvPr/>
        </p:nvPicPr>
        <p:blipFill>
          <a:blip r:embed="rId7" cstate="print"/>
          <a:srcRect/>
          <a:stretch>
            <a:fillRect/>
          </a:stretch>
        </p:blipFill>
        <p:spPr bwMode="auto">
          <a:xfrm>
            <a:off x="487363" y="5003800"/>
            <a:ext cx="412750" cy="588963"/>
          </a:xfrm>
          <a:prstGeom prst="rect">
            <a:avLst/>
          </a:prstGeom>
          <a:noFill/>
          <a:ln w="9525">
            <a:noFill/>
            <a:miter lim="800000"/>
            <a:headEnd/>
            <a:tailEnd/>
          </a:ln>
        </p:spPr>
      </p:pic>
      <p:pic>
        <p:nvPicPr>
          <p:cNvPr id="11272" name="Picture 16" descr="Pulsatron Series MP large image.jpg"/>
          <p:cNvPicPr>
            <a:picLocks noChangeAspect="1" noChangeArrowheads="1"/>
          </p:cNvPicPr>
          <p:nvPr/>
        </p:nvPicPr>
        <p:blipFill>
          <a:blip r:embed="rId8" cstate="print"/>
          <a:srcRect/>
          <a:stretch>
            <a:fillRect/>
          </a:stretch>
        </p:blipFill>
        <p:spPr bwMode="auto">
          <a:xfrm>
            <a:off x="1931988" y="4684713"/>
            <a:ext cx="425450" cy="682625"/>
          </a:xfrm>
          <a:prstGeom prst="rect">
            <a:avLst/>
          </a:prstGeom>
          <a:noFill/>
          <a:ln w="9525">
            <a:noFill/>
            <a:miter lim="800000"/>
            <a:headEnd/>
            <a:tailEnd/>
          </a:ln>
        </p:spPr>
      </p:pic>
      <p:pic>
        <p:nvPicPr>
          <p:cNvPr id="11273" name="Picture 19" descr="Seat Control Unit with Memory Function"/>
          <p:cNvPicPr>
            <a:picLocks noChangeAspect="1" noChangeArrowheads="1"/>
          </p:cNvPicPr>
          <p:nvPr/>
        </p:nvPicPr>
        <p:blipFill>
          <a:blip r:embed="rId9" cstate="print"/>
          <a:srcRect/>
          <a:stretch>
            <a:fillRect/>
          </a:stretch>
        </p:blipFill>
        <p:spPr bwMode="auto">
          <a:xfrm>
            <a:off x="7583488" y="1327150"/>
            <a:ext cx="463550" cy="441325"/>
          </a:xfrm>
          <a:prstGeom prst="rect">
            <a:avLst/>
          </a:prstGeom>
          <a:noFill/>
          <a:ln w="9525">
            <a:noFill/>
            <a:miter lim="800000"/>
            <a:headEnd/>
            <a:tailEnd/>
          </a:ln>
        </p:spPr>
      </p:pic>
      <p:pic>
        <p:nvPicPr>
          <p:cNvPr id="11274" name="Picture 27" descr="LG Electronics Washing Machine WM1290FHB"/>
          <p:cNvPicPr>
            <a:picLocks noChangeAspect="1" noChangeArrowheads="1"/>
          </p:cNvPicPr>
          <p:nvPr/>
        </p:nvPicPr>
        <p:blipFill>
          <a:blip r:embed="rId10" cstate="print"/>
          <a:srcRect/>
          <a:stretch>
            <a:fillRect/>
          </a:stretch>
        </p:blipFill>
        <p:spPr bwMode="auto">
          <a:xfrm>
            <a:off x="5794375" y="2106613"/>
            <a:ext cx="609600" cy="609600"/>
          </a:xfrm>
          <a:prstGeom prst="rect">
            <a:avLst/>
          </a:prstGeom>
          <a:noFill/>
          <a:ln w="9525">
            <a:noFill/>
            <a:miter lim="800000"/>
            <a:headEnd/>
            <a:tailEnd/>
          </a:ln>
        </p:spPr>
      </p:pic>
      <p:pic>
        <p:nvPicPr>
          <p:cNvPr id="11275" name="Picture 29" descr="image: i-STAT Portable Clinical Analyzer"/>
          <p:cNvPicPr>
            <a:picLocks noChangeAspect="1" noChangeArrowheads="1"/>
          </p:cNvPicPr>
          <p:nvPr/>
        </p:nvPicPr>
        <p:blipFill>
          <a:blip r:embed="rId11" cstate="print"/>
          <a:srcRect/>
          <a:stretch>
            <a:fillRect/>
          </a:stretch>
        </p:blipFill>
        <p:spPr bwMode="auto">
          <a:xfrm>
            <a:off x="3370263" y="3371850"/>
            <a:ext cx="563562" cy="785813"/>
          </a:xfrm>
          <a:prstGeom prst="rect">
            <a:avLst/>
          </a:prstGeom>
          <a:noFill/>
          <a:ln w="9525">
            <a:noFill/>
            <a:miter lim="800000"/>
            <a:headEnd/>
            <a:tailEnd/>
          </a:ln>
        </p:spPr>
      </p:pic>
      <p:pic>
        <p:nvPicPr>
          <p:cNvPr id="11276" name="Picture 30" descr="image: Precision PCx™"/>
          <p:cNvPicPr>
            <a:picLocks noChangeAspect="1" noChangeArrowheads="1"/>
          </p:cNvPicPr>
          <p:nvPr/>
        </p:nvPicPr>
        <p:blipFill>
          <a:blip r:embed="rId12" cstate="print"/>
          <a:srcRect/>
          <a:stretch>
            <a:fillRect/>
          </a:stretch>
        </p:blipFill>
        <p:spPr bwMode="auto">
          <a:xfrm>
            <a:off x="3408363" y="2455863"/>
            <a:ext cx="541337" cy="831850"/>
          </a:xfrm>
          <a:prstGeom prst="rect">
            <a:avLst/>
          </a:prstGeom>
          <a:noFill/>
          <a:ln w="9525">
            <a:noFill/>
            <a:miter lim="800000"/>
            <a:headEnd/>
            <a:tailEnd/>
          </a:ln>
        </p:spPr>
      </p:pic>
      <p:pic>
        <p:nvPicPr>
          <p:cNvPr id="11277" name="Picture 34" descr="PC &amp; Workstation UPS"/>
          <p:cNvPicPr>
            <a:picLocks noChangeAspect="1" noChangeArrowheads="1"/>
          </p:cNvPicPr>
          <p:nvPr/>
        </p:nvPicPr>
        <p:blipFill>
          <a:blip r:embed="rId13" cstate="print"/>
          <a:srcRect/>
          <a:stretch>
            <a:fillRect/>
          </a:stretch>
        </p:blipFill>
        <p:spPr bwMode="auto">
          <a:xfrm>
            <a:off x="2338388" y="3300413"/>
            <a:ext cx="838200" cy="614362"/>
          </a:xfrm>
          <a:prstGeom prst="rect">
            <a:avLst/>
          </a:prstGeom>
          <a:noFill/>
          <a:ln w="9525">
            <a:noFill/>
            <a:miter lim="800000"/>
            <a:headEnd/>
            <a:tailEnd/>
          </a:ln>
        </p:spPr>
      </p:pic>
      <p:pic>
        <p:nvPicPr>
          <p:cNvPr id="11278" name="Picture 36" descr="tankless-water-heater"/>
          <p:cNvPicPr>
            <a:picLocks noChangeAspect="1" noChangeArrowheads="1"/>
          </p:cNvPicPr>
          <p:nvPr/>
        </p:nvPicPr>
        <p:blipFill>
          <a:blip r:embed="rId14" cstate="print"/>
          <a:srcRect/>
          <a:stretch>
            <a:fillRect/>
          </a:stretch>
        </p:blipFill>
        <p:spPr bwMode="auto">
          <a:xfrm>
            <a:off x="5603875" y="4694238"/>
            <a:ext cx="520700" cy="635000"/>
          </a:xfrm>
          <a:prstGeom prst="rect">
            <a:avLst/>
          </a:prstGeom>
          <a:noFill/>
          <a:ln w="9525">
            <a:noFill/>
            <a:miter lim="800000"/>
            <a:headEnd/>
            <a:tailEnd/>
          </a:ln>
        </p:spPr>
      </p:pic>
      <p:pic>
        <p:nvPicPr>
          <p:cNvPr id="11279" name="Picture 40" descr="http://www.tomsnetworking.com/Reviews/images/linksys_nslu2.jpg"/>
          <p:cNvPicPr>
            <a:picLocks noChangeAspect="1" noChangeArrowheads="1"/>
          </p:cNvPicPr>
          <p:nvPr/>
        </p:nvPicPr>
        <p:blipFill>
          <a:blip r:embed="rId15" r:link="rId16" cstate="print"/>
          <a:srcRect/>
          <a:stretch>
            <a:fillRect/>
          </a:stretch>
        </p:blipFill>
        <p:spPr bwMode="auto">
          <a:xfrm>
            <a:off x="5375275" y="5468938"/>
            <a:ext cx="404813" cy="628650"/>
          </a:xfrm>
          <a:prstGeom prst="rect">
            <a:avLst/>
          </a:prstGeom>
          <a:noFill/>
          <a:ln w="9525">
            <a:noFill/>
            <a:miter lim="800000"/>
            <a:headEnd/>
            <a:tailEnd/>
          </a:ln>
        </p:spPr>
      </p:pic>
      <p:pic>
        <p:nvPicPr>
          <p:cNvPr id="11280" name="Picture 41" descr="Linksys (WET54GS5) 802.11g/b Wireless Bridge"/>
          <p:cNvPicPr>
            <a:picLocks noChangeAspect="1" noChangeArrowheads="1"/>
          </p:cNvPicPr>
          <p:nvPr/>
        </p:nvPicPr>
        <p:blipFill>
          <a:blip r:embed="rId17" r:link="rId18" cstate="print"/>
          <a:srcRect/>
          <a:stretch>
            <a:fillRect/>
          </a:stretch>
        </p:blipFill>
        <p:spPr bwMode="auto">
          <a:xfrm>
            <a:off x="898525" y="5334000"/>
            <a:ext cx="1077913" cy="912813"/>
          </a:xfrm>
          <a:prstGeom prst="rect">
            <a:avLst/>
          </a:prstGeom>
          <a:noFill/>
          <a:ln w="9525">
            <a:noFill/>
            <a:miter lim="800000"/>
            <a:headEnd/>
            <a:tailEnd/>
          </a:ln>
        </p:spPr>
      </p:pic>
      <p:pic>
        <p:nvPicPr>
          <p:cNvPr id="11281" name="Picture 42" descr="10/100 8-Port VPN Router"/>
          <p:cNvPicPr>
            <a:picLocks noChangeAspect="1" noChangeArrowheads="1"/>
          </p:cNvPicPr>
          <p:nvPr/>
        </p:nvPicPr>
        <p:blipFill>
          <a:blip r:embed="rId19" r:link="rId20" cstate="print"/>
          <a:srcRect/>
          <a:stretch>
            <a:fillRect/>
          </a:stretch>
        </p:blipFill>
        <p:spPr bwMode="auto">
          <a:xfrm>
            <a:off x="4195763" y="2546350"/>
            <a:ext cx="890587" cy="528638"/>
          </a:xfrm>
          <a:prstGeom prst="rect">
            <a:avLst/>
          </a:prstGeom>
          <a:noFill/>
          <a:ln w="9525">
            <a:noFill/>
            <a:miter lim="800000"/>
            <a:headEnd/>
            <a:tailEnd/>
          </a:ln>
        </p:spPr>
      </p:pic>
      <p:pic>
        <p:nvPicPr>
          <p:cNvPr id="11282" name="Picture 43" descr="Instant Broadband™EtherFast®Cable/DSL Firewall Router with 4-Port Switch/VPN End"/>
          <p:cNvPicPr>
            <a:picLocks noChangeAspect="1" noChangeArrowheads="1"/>
          </p:cNvPicPr>
          <p:nvPr/>
        </p:nvPicPr>
        <p:blipFill>
          <a:blip r:embed="rId21" r:link="rId22" cstate="print"/>
          <a:srcRect/>
          <a:stretch>
            <a:fillRect/>
          </a:stretch>
        </p:blipFill>
        <p:spPr bwMode="auto">
          <a:xfrm>
            <a:off x="3168650" y="5540375"/>
            <a:ext cx="928688" cy="474663"/>
          </a:xfrm>
          <a:prstGeom prst="rect">
            <a:avLst/>
          </a:prstGeom>
          <a:noFill/>
          <a:ln w="9525">
            <a:noFill/>
            <a:miter lim="800000"/>
            <a:headEnd/>
            <a:tailEnd/>
          </a:ln>
        </p:spPr>
      </p:pic>
      <p:pic>
        <p:nvPicPr>
          <p:cNvPr id="11283" name="Picture 44" descr="54 Mbps Wireless Access Point"/>
          <p:cNvPicPr>
            <a:picLocks noChangeAspect="1" noChangeArrowheads="1"/>
          </p:cNvPicPr>
          <p:nvPr/>
        </p:nvPicPr>
        <p:blipFill>
          <a:blip r:embed="rId23" r:link="rId24" cstate="print"/>
          <a:srcRect/>
          <a:stretch>
            <a:fillRect/>
          </a:stretch>
        </p:blipFill>
        <p:spPr bwMode="auto">
          <a:xfrm>
            <a:off x="1525588" y="2495550"/>
            <a:ext cx="1638300" cy="673100"/>
          </a:xfrm>
          <a:prstGeom prst="rect">
            <a:avLst/>
          </a:prstGeom>
          <a:noFill/>
          <a:ln w="9525">
            <a:noFill/>
            <a:miter lim="800000"/>
            <a:headEnd/>
            <a:tailEnd/>
          </a:ln>
        </p:spPr>
      </p:pic>
      <p:pic>
        <p:nvPicPr>
          <p:cNvPr id="11284" name="Picture 45"/>
          <p:cNvPicPr>
            <a:picLocks noChangeAspect="1" noChangeArrowheads="1"/>
          </p:cNvPicPr>
          <p:nvPr/>
        </p:nvPicPr>
        <p:blipFill>
          <a:blip r:embed="rId25" cstate="print"/>
          <a:srcRect/>
          <a:stretch>
            <a:fillRect/>
          </a:stretch>
        </p:blipFill>
        <p:spPr bwMode="auto">
          <a:xfrm>
            <a:off x="1919288" y="5502275"/>
            <a:ext cx="1046162" cy="746125"/>
          </a:xfrm>
          <a:prstGeom prst="rect">
            <a:avLst/>
          </a:prstGeom>
          <a:noFill/>
          <a:ln w="12700" algn="ctr">
            <a:noFill/>
            <a:miter lim="800000"/>
            <a:headEnd/>
            <a:tailEnd/>
          </a:ln>
        </p:spPr>
      </p:pic>
      <p:pic>
        <p:nvPicPr>
          <p:cNvPr id="11285" name="Picture 46"/>
          <p:cNvPicPr>
            <a:picLocks noChangeAspect="1" noChangeArrowheads="1"/>
          </p:cNvPicPr>
          <p:nvPr/>
        </p:nvPicPr>
        <p:blipFill>
          <a:blip r:embed="rId26" cstate="print"/>
          <a:srcRect/>
          <a:stretch>
            <a:fillRect/>
          </a:stretch>
        </p:blipFill>
        <p:spPr bwMode="auto">
          <a:xfrm>
            <a:off x="1871663" y="1042988"/>
            <a:ext cx="1158875" cy="741362"/>
          </a:xfrm>
          <a:prstGeom prst="rect">
            <a:avLst/>
          </a:prstGeom>
          <a:noFill/>
          <a:ln w="12700" algn="ctr">
            <a:noFill/>
            <a:miter lim="800000"/>
            <a:headEnd/>
            <a:tailEnd/>
          </a:ln>
        </p:spPr>
      </p:pic>
      <p:pic>
        <p:nvPicPr>
          <p:cNvPr id="11286" name="Picture 47" descr="PowerEdge 1855"/>
          <p:cNvPicPr>
            <a:picLocks noChangeAspect="1" noChangeArrowheads="1"/>
          </p:cNvPicPr>
          <p:nvPr/>
        </p:nvPicPr>
        <p:blipFill>
          <a:blip r:embed="rId27" r:link="rId28" cstate="print"/>
          <a:srcRect/>
          <a:stretch>
            <a:fillRect/>
          </a:stretch>
        </p:blipFill>
        <p:spPr bwMode="auto">
          <a:xfrm>
            <a:off x="439738" y="2970213"/>
            <a:ext cx="968375" cy="620712"/>
          </a:xfrm>
          <a:prstGeom prst="rect">
            <a:avLst/>
          </a:prstGeom>
          <a:noFill/>
          <a:ln w="9525">
            <a:noFill/>
            <a:miter lim="800000"/>
            <a:headEnd/>
            <a:tailEnd/>
          </a:ln>
        </p:spPr>
      </p:pic>
      <p:pic>
        <p:nvPicPr>
          <p:cNvPr id="11287" name="Picture 48" descr="HP Integrity rx8620-32 Server"/>
          <p:cNvPicPr>
            <a:picLocks noChangeAspect="1" noChangeArrowheads="1"/>
          </p:cNvPicPr>
          <p:nvPr/>
        </p:nvPicPr>
        <p:blipFill>
          <a:blip r:embed="rId29" r:link="rId30" cstate="print"/>
          <a:srcRect/>
          <a:stretch>
            <a:fillRect/>
          </a:stretch>
        </p:blipFill>
        <p:spPr bwMode="auto">
          <a:xfrm>
            <a:off x="4319588" y="5203825"/>
            <a:ext cx="822325" cy="919163"/>
          </a:xfrm>
          <a:prstGeom prst="rect">
            <a:avLst/>
          </a:prstGeom>
          <a:noFill/>
          <a:ln w="9525">
            <a:noFill/>
            <a:miter lim="800000"/>
            <a:headEnd/>
            <a:tailEnd/>
          </a:ln>
        </p:spPr>
      </p:pic>
      <p:pic>
        <p:nvPicPr>
          <p:cNvPr id="11288" name="Picture 49"/>
          <p:cNvPicPr>
            <a:picLocks noChangeAspect="1" noChangeArrowheads="1"/>
          </p:cNvPicPr>
          <p:nvPr/>
        </p:nvPicPr>
        <p:blipFill>
          <a:blip r:embed="rId31" cstate="print"/>
          <a:srcRect/>
          <a:stretch>
            <a:fillRect/>
          </a:stretch>
        </p:blipFill>
        <p:spPr bwMode="auto">
          <a:xfrm>
            <a:off x="4716463" y="981075"/>
            <a:ext cx="914400" cy="914400"/>
          </a:xfrm>
          <a:prstGeom prst="rect">
            <a:avLst/>
          </a:prstGeom>
          <a:noFill/>
          <a:ln w="12700" algn="ctr">
            <a:noFill/>
            <a:miter lim="800000"/>
            <a:headEnd/>
            <a:tailEnd/>
          </a:ln>
        </p:spPr>
      </p:pic>
      <p:pic>
        <p:nvPicPr>
          <p:cNvPr id="11289" name="Picture 50" descr="ARM Powered Product Image D-Link Desktop DVC 2000 Videophone "/>
          <p:cNvPicPr>
            <a:picLocks noChangeAspect="1" noChangeArrowheads="1"/>
          </p:cNvPicPr>
          <p:nvPr/>
        </p:nvPicPr>
        <p:blipFill>
          <a:blip r:embed="rId32" cstate="print"/>
          <a:srcRect/>
          <a:stretch>
            <a:fillRect/>
          </a:stretch>
        </p:blipFill>
        <p:spPr bwMode="auto">
          <a:xfrm>
            <a:off x="5802313" y="5429250"/>
            <a:ext cx="1433512" cy="763588"/>
          </a:xfrm>
          <a:prstGeom prst="rect">
            <a:avLst/>
          </a:prstGeom>
          <a:noFill/>
          <a:ln w="9525">
            <a:noFill/>
            <a:miter lim="800000"/>
            <a:headEnd/>
            <a:tailEnd/>
          </a:ln>
        </p:spPr>
      </p:pic>
      <p:pic>
        <p:nvPicPr>
          <p:cNvPr id="11290" name="Picture 51" descr="ARM Powered Product Image - Samsung HLP5685W DLP TV"/>
          <p:cNvPicPr>
            <a:picLocks noChangeAspect="1" noChangeArrowheads="1"/>
          </p:cNvPicPr>
          <p:nvPr/>
        </p:nvPicPr>
        <p:blipFill>
          <a:blip r:embed="rId33" cstate="print"/>
          <a:srcRect/>
          <a:stretch>
            <a:fillRect/>
          </a:stretch>
        </p:blipFill>
        <p:spPr bwMode="auto">
          <a:xfrm>
            <a:off x="6503988" y="1908175"/>
            <a:ext cx="992187" cy="1008063"/>
          </a:xfrm>
          <a:prstGeom prst="rect">
            <a:avLst/>
          </a:prstGeom>
          <a:noFill/>
          <a:ln w="9525">
            <a:noFill/>
            <a:miter lim="800000"/>
            <a:headEnd/>
            <a:tailEnd/>
          </a:ln>
        </p:spPr>
      </p:pic>
      <p:pic>
        <p:nvPicPr>
          <p:cNvPr id="11291" name="Picture 52" descr="14937804"/>
          <p:cNvPicPr>
            <a:picLocks noChangeAspect="1" noChangeArrowheads="1"/>
          </p:cNvPicPr>
          <p:nvPr/>
        </p:nvPicPr>
        <p:blipFill>
          <a:blip r:embed="rId34" cstate="print"/>
          <a:srcRect/>
          <a:stretch>
            <a:fillRect/>
          </a:stretch>
        </p:blipFill>
        <p:spPr bwMode="auto">
          <a:xfrm>
            <a:off x="5005388" y="3389313"/>
            <a:ext cx="427037" cy="290512"/>
          </a:xfrm>
          <a:prstGeom prst="rect">
            <a:avLst/>
          </a:prstGeom>
          <a:noFill/>
          <a:ln w="9525">
            <a:noFill/>
            <a:miter lim="800000"/>
            <a:headEnd/>
            <a:tailEnd/>
          </a:ln>
        </p:spPr>
      </p:pic>
      <p:pic>
        <p:nvPicPr>
          <p:cNvPr id="11292" name="Picture 53" descr="Kiss DP-1000 DVD Player"/>
          <p:cNvPicPr>
            <a:picLocks noChangeAspect="1" noChangeArrowheads="1"/>
          </p:cNvPicPr>
          <p:nvPr/>
        </p:nvPicPr>
        <p:blipFill>
          <a:blip r:embed="rId35" cstate="print"/>
          <a:srcRect/>
          <a:stretch>
            <a:fillRect/>
          </a:stretch>
        </p:blipFill>
        <p:spPr bwMode="auto">
          <a:xfrm>
            <a:off x="1282700" y="1835150"/>
            <a:ext cx="1146175" cy="576263"/>
          </a:xfrm>
          <a:prstGeom prst="rect">
            <a:avLst/>
          </a:prstGeom>
          <a:noFill/>
          <a:ln w="9525">
            <a:noFill/>
            <a:miter lim="800000"/>
            <a:headEnd/>
            <a:tailEnd/>
          </a:ln>
        </p:spPr>
      </p:pic>
      <p:pic>
        <p:nvPicPr>
          <p:cNvPr id="11293" name="Picture 54" descr="New Nintendo DS"/>
          <p:cNvPicPr>
            <a:picLocks noChangeAspect="1" noChangeArrowheads="1"/>
          </p:cNvPicPr>
          <p:nvPr/>
        </p:nvPicPr>
        <p:blipFill>
          <a:blip r:embed="rId36" cstate="print"/>
          <a:srcRect/>
          <a:stretch>
            <a:fillRect/>
          </a:stretch>
        </p:blipFill>
        <p:spPr bwMode="auto">
          <a:xfrm>
            <a:off x="7562850" y="5594350"/>
            <a:ext cx="731838" cy="506413"/>
          </a:xfrm>
          <a:prstGeom prst="rect">
            <a:avLst/>
          </a:prstGeom>
          <a:noFill/>
          <a:ln w="9525">
            <a:noFill/>
            <a:miter lim="800000"/>
            <a:headEnd/>
            <a:tailEnd/>
          </a:ln>
        </p:spPr>
      </p:pic>
      <p:pic>
        <p:nvPicPr>
          <p:cNvPr id="11294" name="Picture 55" descr="samsung dtb_s500f_m"/>
          <p:cNvPicPr>
            <a:picLocks noChangeAspect="1" noChangeArrowheads="1"/>
          </p:cNvPicPr>
          <p:nvPr/>
        </p:nvPicPr>
        <p:blipFill>
          <a:blip r:embed="rId37" cstate="print"/>
          <a:srcRect/>
          <a:stretch>
            <a:fillRect/>
          </a:stretch>
        </p:blipFill>
        <p:spPr bwMode="auto">
          <a:xfrm>
            <a:off x="6142038" y="4400550"/>
            <a:ext cx="1749425" cy="406400"/>
          </a:xfrm>
          <a:prstGeom prst="rect">
            <a:avLst/>
          </a:prstGeom>
          <a:noFill/>
          <a:ln w="9525">
            <a:noFill/>
            <a:miter lim="800000"/>
            <a:headEnd/>
            <a:tailEnd/>
          </a:ln>
        </p:spPr>
      </p:pic>
      <p:pic>
        <p:nvPicPr>
          <p:cNvPr id="11295" name="Picture 56" descr="V570_lgv1_480x320"/>
          <p:cNvPicPr>
            <a:picLocks noChangeAspect="1" noChangeArrowheads="1"/>
          </p:cNvPicPr>
          <p:nvPr/>
        </p:nvPicPr>
        <p:blipFill>
          <a:blip r:embed="rId38" cstate="print"/>
          <a:srcRect/>
          <a:stretch>
            <a:fillRect/>
          </a:stretch>
        </p:blipFill>
        <p:spPr bwMode="auto">
          <a:xfrm>
            <a:off x="7832725" y="4610100"/>
            <a:ext cx="904875" cy="603250"/>
          </a:xfrm>
          <a:prstGeom prst="rect">
            <a:avLst/>
          </a:prstGeom>
          <a:noFill/>
          <a:ln w="9525">
            <a:noFill/>
            <a:miter lim="800000"/>
            <a:headEnd/>
            <a:tailEnd/>
          </a:ln>
        </p:spPr>
      </p:pic>
      <p:pic>
        <p:nvPicPr>
          <p:cNvPr id="11296" name="Picture 57" descr="C663_Lgv5_480x320"/>
          <p:cNvPicPr>
            <a:picLocks noChangeAspect="1" noChangeArrowheads="1"/>
          </p:cNvPicPr>
          <p:nvPr/>
        </p:nvPicPr>
        <p:blipFill>
          <a:blip r:embed="rId39" cstate="print"/>
          <a:srcRect/>
          <a:stretch>
            <a:fillRect/>
          </a:stretch>
        </p:blipFill>
        <p:spPr bwMode="auto">
          <a:xfrm>
            <a:off x="244475" y="1941513"/>
            <a:ext cx="1020763" cy="681037"/>
          </a:xfrm>
          <a:prstGeom prst="rect">
            <a:avLst/>
          </a:prstGeom>
          <a:noFill/>
          <a:ln w="9525">
            <a:noFill/>
            <a:miter lim="800000"/>
            <a:headEnd/>
            <a:tailEnd/>
          </a:ln>
        </p:spPr>
      </p:pic>
      <p:pic>
        <p:nvPicPr>
          <p:cNvPr id="11297" name="Picture 58" descr="DSCT1"/>
          <p:cNvPicPr>
            <a:picLocks noChangeAspect="1" noChangeArrowheads="1"/>
          </p:cNvPicPr>
          <p:nvPr/>
        </p:nvPicPr>
        <p:blipFill>
          <a:blip r:embed="rId40" cstate="print"/>
          <a:srcRect/>
          <a:stretch>
            <a:fillRect/>
          </a:stretch>
        </p:blipFill>
        <p:spPr bwMode="auto">
          <a:xfrm>
            <a:off x="7537450" y="3427413"/>
            <a:ext cx="838200" cy="838200"/>
          </a:xfrm>
          <a:prstGeom prst="rect">
            <a:avLst/>
          </a:prstGeom>
          <a:noFill/>
          <a:ln w="9525">
            <a:noFill/>
            <a:miter lim="800000"/>
            <a:headEnd/>
            <a:tailEnd/>
          </a:ln>
        </p:spPr>
      </p:pic>
      <p:pic>
        <p:nvPicPr>
          <p:cNvPr id="11298" name="Picture 59" descr="sd430_68x68"/>
          <p:cNvPicPr>
            <a:picLocks noChangeAspect="1" noChangeArrowheads="1"/>
          </p:cNvPicPr>
          <p:nvPr/>
        </p:nvPicPr>
        <p:blipFill>
          <a:blip r:embed="rId41" cstate="print"/>
          <a:srcRect/>
          <a:stretch>
            <a:fillRect/>
          </a:stretch>
        </p:blipFill>
        <p:spPr bwMode="auto">
          <a:xfrm>
            <a:off x="8324850" y="938213"/>
            <a:ext cx="657225" cy="657225"/>
          </a:xfrm>
          <a:prstGeom prst="rect">
            <a:avLst/>
          </a:prstGeom>
          <a:noFill/>
          <a:ln w="9525">
            <a:noFill/>
            <a:miter lim="800000"/>
            <a:headEnd/>
            <a:tailEnd/>
          </a:ln>
        </p:spPr>
      </p:pic>
      <p:pic>
        <p:nvPicPr>
          <p:cNvPr id="11299" name="Picture 60" descr="ipod"/>
          <p:cNvPicPr>
            <a:picLocks noChangeAspect="1" noChangeArrowheads="1"/>
          </p:cNvPicPr>
          <p:nvPr/>
        </p:nvPicPr>
        <p:blipFill>
          <a:blip r:embed="rId42" cstate="print"/>
          <a:srcRect/>
          <a:stretch>
            <a:fillRect/>
          </a:stretch>
        </p:blipFill>
        <p:spPr bwMode="auto">
          <a:xfrm>
            <a:off x="2814638" y="2012950"/>
            <a:ext cx="471487" cy="738188"/>
          </a:xfrm>
          <a:prstGeom prst="rect">
            <a:avLst/>
          </a:prstGeom>
          <a:noFill/>
          <a:ln w="9525">
            <a:noFill/>
            <a:miter lim="800000"/>
            <a:headEnd/>
            <a:tailEnd/>
          </a:ln>
        </p:spPr>
      </p:pic>
      <p:pic>
        <p:nvPicPr>
          <p:cNvPr id="11300" name="Picture 61" descr="panasonic"/>
          <p:cNvPicPr>
            <a:picLocks noChangeAspect="1" noChangeArrowheads="1"/>
          </p:cNvPicPr>
          <p:nvPr/>
        </p:nvPicPr>
        <p:blipFill>
          <a:blip r:embed="rId43" cstate="print"/>
          <a:srcRect/>
          <a:stretch>
            <a:fillRect/>
          </a:stretch>
        </p:blipFill>
        <p:spPr bwMode="auto">
          <a:xfrm>
            <a:off x="465138" y="1044575"/>
            <a:ext cx="865187" cy="625475"/>
          </a:xfrm>
          <a:prstGeom prst="rect">
            <a:avLst/>
          </a:prstGeom>
          <a:noFill/>
          <a:ln w="9525">
            <a:noFill/>
            <a:miter lim="800000"/>
            <a:headEnd/>
            <a:tailEnd/>
          </a:ln>
        </p:spPr>
      </p:pic>
      <p:pic>
        <p:nvPicPr>
          <p:cNvPr id="11301" name="Picture 62" descr="iphone2"/>
          <p:cNvPicPr>
            <a:picLocks noChangeAspect="1" noChangeArrowheads="1"/>
          </p:cNvPicPr>
          <p:nvPr/>
        </p:nvPicPr>
        <p:blipFill>
          <a:blip r:embed="rId44" cstate="print"/>
          <a:srcRect/>
          <a:stretch>
            <a:fillRect/>
          </a:stretch>
        </p:blipFill>
        <p:spPr bwMode="auto">
          <a:xfrm>
            <a:off x="8034338" y="1771650"/>
            <a:ext cx="887412" cy="1511300"/>
          </a:xfrm>
          <a:prstGeom prst="rect">
            <a:avLst/>
          </a:prstGeom>
          <a:noFill/>
          <a:ln w="9525">
            <a:noFill/>
            <a:miter lim="800000"/>
            <a:headEnd/>
            <a:tailEnd/>
          </a:ln>
        </p:spPr>
      </p:pic>
      <p:pic>
        <p:nvPicPr>
          <p:cNvPr id="11302" name="Picture 63" descr="htc-tytn-1"/>
          <p:cNvPicPr>
            <a:picLocks noChangeAspect="1" noChangeArrowheads="1"/>
          </p:cNvPicPr>
          <p:nvPr/>
        </p:nvPicPr>
        <p:blipFill>
          <a:blip r:embed="rId45" cstate="print"/>
          <a:srcRect/>
          <a:stretch>
            <a:fillRect/>
          </a:stretch>
        </p:blipFill>
        <p:spPr bwMode="auto">
          <a:xfrm>
            <a:off x="2360613" y="4043363"/>
            <a:ext cx="708025" cy="520700"/>
          </a:xfrm>
          <a:prstGeom prst="rect">
            <a:avLst/>
          </a:prstGeom>
          <a:noFill/>
          <a:ln w="9525">
            <a:noFill/>
            <a:miter lim="800000"/>
            <a:headEnd/>
            <a:tailEnd/>
          </a:ln>
        </p:spPr>
      </p:pic>
      <p:pic>
        <p:nvPicPr>
          <p:cNvPr id="11303" name="Picture 64"/>
          <p:cNvPicPr>
            <a:picLocks noChangeAspect="1" noChangeArrowheads="1"/>
          </p:cNvPicPr>
          <p:nvPr/>
        </p:nvPicPr>
        <p:blipFill>
          <a:blip r:embed="rId46" cstate="print"/>
          <a:srcRect/>
          <a:stretch>
            <a:fillRect/>
          </a:stretch>
        </p:blipFill>
        <p:spPr bwMode="auto">
          <a:xfrm>
            <a:off x="5688013" y="2873375"/>
            <a:ext cx="855662" cy="752475"/>
          </a:xfrm>
          <a:prstGeom prst="rect">
            <a:avLst/>
          </a:prstGeom>
          <a:noFill/>
          <a:ln w="9525">
            <a:noFill/>
            <a:miter lim="800000"/>
            <a:headEnd/>
            <a:tailEnd/>
          </a:ln>
        </p:spPr>
      </p:pic>
      <p:pic>
        <p:nvPicPr>
          <p:cNvPr id="11304" name="Picture 65"/>
          <p:cNvPicPr>
            <a:picLocks noChangeAspect="1" noChangeArrowheads="1"/>
          </p:cNvPicPr>
          <p:nvPr/>
        </p:nvPicPr>
        <p:blipFill>
          <a:blip r:embed="rId47" cstate="print"/>
          <a:srcRect/>
          <a:stretch>
            <a:fillRect/>
          </a:stretch>
        </p:blipFill>
        <p:spPr bwMode="auto">
          <a:xfrm>
            <a:off x="6537325" y="3419475"/>
            <a:ext cx="825500" cy="788988"/>
          </a:xfrm>
          <a:prstGeom prst="rect">
            <a:avLst/>
          </a:prstGeom>
          <a:noFill/>
          <a:ln w="9525">
            <a:noFill/>
            <a:miter lim="800000"/>
            <a:headEnd/>
            <a:tailEnd/>
          </a:ln>
        </p:spPr>
      </p:pic>
      <p:pic>
        <p:nvPicPr>
          <p:cNvPr id="11305" name="Picture 66" descr="w950_front_atangle_tn"/>
          <p:cNvPicPr>
            <a:picLocks noChangeAspect="1" noChangeArrowheads="1"/>
          </p:cNvPicPr>
          <p:nvPr/>
        </p:nvPicPr>
        <p:blipFill>
          <a:blip r:embed="rId48" cstate="print"/>
          <a:srcRect/>
          <a:stretch>
            <a:fillRect/>
          </a:stretch>
        </p:blipFill>
        <p:spPr bwMode="auto">
          <a:xfrm>
            <a:off x="6643688" y="1095375"/>
            <a:ext cx="633412" cy="639763"/>
          </a:xfrm>
          <a:prstGeom prst="rect">
            <a:avLst/>
          </a:prstGeom>
          <a:noFill/>
          <a:ln w="9525">
            <a:noFill/>
            <a:miter lim="800000"/>
            <a:headEnd/>
            <a:tailEnd/>
          </a:ln>
        </p:spPr>
      </p:pic>
      <p:pic>
        <p:nvPicPr>
          <p:cNvPr id="11306" name="Picture 67" descr="Nokia N92"/>
          <p:cNvPicPr>
            <a:picLocks noChangeAspect="1" noChangeArrowheads="1"/>
          </p:cNvPicPr>
          <p:nvPr/>
        </p:nvPicPr>
        <p:blipFill>
          <a:blip r:embed="rId49" cstate="print"/>
          <a:srcRect/>
          <a:stretch>
            <a:fillRect/>
          </a:stretch>
        </p:blipFill>
        <p:spPr bwMode="auto">
          <a:xfrm>
            <a:off x="5045075" y="1927225"/>
            <a:ext cx="719138" cy="676275"/>
          </a:xfrm>
          <a:prstGeom prst="rect">
            <a:avLst/>
          </a:prstGeom>
          <a:noFill/>
          <a:ln w="9525">
            <a:noFill/>
            <a:miter lim="800000"/>
            <a:headEnd/>
            <a:tailEnd/>
          </a:ln>
        </p:spPr>
      </p:pic>
      <p:pic>
        <p:nvPicPr>
          <p:cNvPr id="11307" name="Picture 68"/>
          <p:cNvPicPr>
            <a:picLocks noChangeAspect="1" noChangeArrowheads="1"/>
          </p:cNvPicPr>
          <p:nvPr/>
        </p:nvPicPr>
        <p:blipFill>
          <a:blip r:embed="rId50" cstate="print"/>
          <a:srcRect/>
          <a:stretch>
            <a:fillRect/>
          </a:stretch>
        </p:blipFill>
        <p:spPr bwMode="auto">
          <a:xfrm>
            <a:off x="4919663" y="3911600"/>
            <a:ext cx="622300" cy="881063"/>
          </a:xfrm>
          <a:prstGeom prst="rect">
            <a:avLst/>
          </a:prstGeom>
          <a:noFill/>
          <a:ln w="38100" algn="ctr">
            <a:noFill/>
            <a:miter lim="800000"/>
            <a:headEnd/>
            <a:tailEnd/>
          </a:ln>
        </p:spPr>
      </p:pic>
      <p:pic>
        <p:nvPicPr>
          <p:cNvPr id="11308" name="Picture 69"/>
          <p:cNvPicPr>
            <a:picLocks noChangeAspect="1"/>
          </p:cNvPicPr>
          <p:nvPr/>
        </p:nvPicPr>
        <p:blipFill>
          <a:blip r:embed="rId51" cstate="print"/>
          <a:srcRect/>
          <a:stretch>
            <a:fillRect/>
          </a:stretch>
        </p:blipFill>
        <p:spPr bwMode="auto">
          <a:xfrm>
            <a:off x="1403350" y="4095750"/>
            <a:ext cx="254000" cy="796925"/>
          </a:xfrm>
          <a:prstGeom prst="rect">
            <a:avLst/>
          </a:prstGeom>
          <a:noFill/>
          <a:ln w="38100">
            <a:noFill/>
            <a:miter lim="800000"/>
            <a:headEnd/>
            <a:tailEnd/>
          </a:ln>
        </p:spPr>
      </p:pic>
      <p:pic>
        <p:nvPicPr>
          <p:cNvPr id="11309" name="Picture 70" descr="M600_front_straight_granite_black"/>
          <p:cNvPicPr>
            <a:picLocks noChangeAspect="1" noChangeArrowheads="1"/>
          </p:cNvPicPr>
          <p:nvPr/>
        </p:nvPicPr>
        <p:blipFill>
          <a:blip r:embed="rId52" cstate="print"/>
          <a:srcRect/>
          <a:stretch>
            <a:fillRect/>
          </a:stretch>
        </p:blipFill>
        <p:spPr bwMode="auto">
          <a:xfrm>
            <a:off x="3678238" y="1055688"/>
            <a:ext cx="398462" cy="860425"/>
          </a:xfrm>
          <a:prstGeom prst="rect">
            <a:avLst/>
          </a:prstGeom>
          <a:noFill/>
          <a:ln w="9525">
            <a:noFill/>
            <a:miter lim="800000"/>
            <a:headEnd/>
            <a:tailEnd/>
          </a:ln>
        </p:spPr>
      </p:pic>
      <p:pic>
        <p:nvPicPr>
          <p:cNvPr id="11310" name="Picture 71"/>
          <p:cNvPicPr>
            <a:picLocks noChangeAspect="1"/>
          </p:cNvPicPr>
          <p:nvPr/>
        </p:nvPicPr>
        <p:blipFill>
          <a:blip r:embed="rId53" cstate="print"/>
          <a:srcRect/>
          <a:stretch>
            <a:fillRect/>
          </a:stretch>
        </p:blipFill>
        <p:spPr bwMode="auto">
          <a:xfrm>
            <a:off x="5972175" y="3673475"/>
            <a:ext cx="369888" cy="712788"/>
          </a:xfrm>
          <a:prstGeom prst="rect">
            <a:avLst/>
          </a:prstGeom>
          <a:noFill/>
          <a:ln w="38100">
            <a:noFill/>
            <a:miter lim="800000"/>
            <a:headEnd/>
            <a:tailEnd/>
          </a:ln>
        </p:spPr>
      </p:pic>
      <p:pic>
        <p:nvPicPr>
          <p:cNvPr id="11311" name="Picture 72"/>
          <p:cNvPicPr>
            <a:picLocks noChangeAspect="1"/>
          </p:cNvPicPr>
          <p:nvPr/>
        </p:nvPicPr>
        <p:blipFill>
          <a:blip r:embed="rId54" cstate="print"/>
          <a:srcRect/>
          <a:stretch>
            <a:fillRect/>
          </a:stretch>
        </p:blipFill>
        <p:spPr bwMode="auto">
          <a:xfrm>
            <a:off x="5988050" y="977900"/>
            <a:ext cx="277813" cy="796925"/>
          </a:xfrm>
          <a:prstGeom prst="rect">
            <a:avLst/>
          </a:prstGeom>
          <a:noFill/>
          <a:ln w="38100">
            <a:noFill/>
            <a:miter lim="800000"/>
            <a:headEnd/>
            <a:tailEnd/>
          </a:ln>
        </p:spPr>
      </p:pic>
      <p:pic>
        <p:nvPicPr>
          <p:cNvPr id="11312" name="Picture 73" descr="269x180_HTCS710"/>
          <p:cNvPicPr>
            <a:picLocks noChangeAspect="1" noChangeArrowheads="1"/>
          </p:cNvPicPr>
          <p:nvPr/>
        </p:nvPicPr>
        <p:blipFill>
          <a:blip r:embed="rId55" cstate="print"/>
          <a:srcRect/>
          <a:stretch>
            <a:fillRect/>
          </a:stretch>
        </p:blipFill>
        <p:spPr bwMode="auto">
          <a:xfrm>
            <a:off x="295275" y="5794375"/>
            <a:ext cx="665163" cy="444500"/>
          </a:xfrm>
          <a:prstGeom prst="rect">
            <a:avLst/>
          </a:prstGeom>
          <a:noFill/>
          <a:ln w="9525">
            <a:noFill/>
            <a:miter lim="800000"/>
            <a:headEnd/>
            <a:tailEnd/>
          </a:ln>
        </p:spPr>
      </p:pic>
      <p:pic>
        <p:nvPicPr>
          <p:cNvPr id="11313" name="Picture 74" descr="Samsung_ARM11"/>
          <p:cNvPicPr>
            <a:picLocks noChangeAspect="1" noChangeArrowheads="1"/>
          </p:cNvPicPr>
          <p:nvPr/>
        </p:nvPicPr>
        <p:blipFill>
          <a:blip r:embed="rId56" cstate="print"/>
          <a:srcRect/>
          <a:stretch>
            <a:fillRect/>
          </a:stretch>
        </p:blipFill>
        <p:spPr bwMode="auto">
          <a:xfrm>
            <a:off x="8521700" y="3621088"/>
            <a:ext cx="461963" cy="615950"/>
          </a:xfrm>
          <a:prstGeom prst="rect">
            <a:avLst/>
          </a:prstGeom>
          <a:noFill/>
          <a:ln w="9525">
            <a:noFill/>
            <a:miter lim="800000"/>
            <a:headEnd/>
            <a:tailEnd/>
          </a:ln>
        </p:spPr>
      </p:pic>
      <p:pic>
        <p:nvPicPr>
          <p:cNvPr id="11314" name="Picture 75" descr="RAZRr2"/>
          <p:cNvPicPr>
            <a:picLocks noChangeAspect="1" noChangeArrowheads="1"/>
          </p:cNvPicPr>
          <p:nvPr/>
        </p:nvPicPr>
        <p:blipFill>
          <a:blip r:embed="rId57" cstate="print"/>
          <a:srcRect/>
          <a:stretch>
            <a:fillRect/>
          </a:stretch>
        </p:blipFill>
        <p:spPr bwMode="auto">
          <a:xfrm>
            <a:off x="7446963" y="2708275"/>
            <a:ext cx="490537" cy="660400"/>
          </a:xfrm>
          <a:prstGeom prst="rect">
            <a:avLst/>
          </a:prstGeom>
          <a:noFill/>
          <a:ln w="9525">
            <a:noFill/>
            <a:miter lim="800000"/>
            <a:headEnd/>
            <a:tailEnd/>
          </a:ln>
        </p:spPr>
      </p:pic>
      <p:pic>
        <p:nvPicPr>
          <p:cNvPr id="11315" name="Picture 76" descr="NokiaE90"/>
          <p:cNvPicPr>
            <a:picLocks noChangeAspect="1" noChangeArrowheads="1"/>
          </p:cNvPicPr>
          <p:nvPr/>
        </p:nvPicPr>
        <p:blipFill>
          <a:blip r:embed="rId58" cstate="print"/>
          <a:srcRect/>
          <a:stretch>
            <a:fillRect/>
          </a:stretch>
        </p:blipFill>
        <p:spPr bwMode="auto">
          <a:xfrm>
            <a:off x="3967163" y="2052638"/>
            <a:ext cx="638175" cy="338137"/>
          </a:xfrm>
          <a:prstGeom prst="rect">
            <a:avLst/>
          </a:prstGeom>
          <a:noFill/>
          <a:ln w="9525">
            <a:noFill/>
            <a:miter lim="800000"/>
            <a:headEnd/>
            <a:tailEnd/>
          </a:ln>
        </p:spPr>
      </p:pic>
      <p:pic>
        <p:nvPicPr>
          <p:cNvPr id="11316" name="Picture 77"/>
          <p:cNvPicPr>
            <a:picLocks noChangeAspect="1" noChangeArrowheads="1"/>
          </p:cNvPicPr>
          <p:nvPr/>
        </p:nvPicPr>
        <p:blipFill>
          <a:blip r:embed="rId59" cstate="print"/>
          <a:srcRect/>
          <a:stretch>
            <a:fillRect/>
          </a:stretch>
        </p:blipFill>
        <p:spPr bwMode="auto">
          <a:xfrm>
            <a:off x="4048125" y="3943350"/>
            <a:ext cx="657225" cy="657225"/>
          </a:xfrm>
          <a:prstGeom prst="rect">
            <a:avLst/>
          </a:prstGeom>
          <a:noFill/>
          <a:ln w="38100" algn="ctr">
            <a:noFill/>
            <a:miter lim="800000"/>
            <a:headEnd/>
            <a:tailEnd/>
          </a:ln>
        </p:spPr>
      </p:pic>
      <p:pic>
        <p:nvPicPr>
          <p:cNvPr id="11317" name="Picture 23" descr="11-72.jpg (93323 bytes)"/>
          <p:cNvPicPr>
            <a:picLocks noChangeAspect="1" noChangeArrowheads="1"/>
          </p:cNvPicPr>
          <p:nvPr/>
        </p:nvPicPr>
        <p:blipFill>
          <a:blip r:embed="rId60" cstate="print"/>
          <a:srcRect/>
          <a:stretch>
            <a:fillRect/>
          </a:stretch>
        </p:blipFill>
        <p:spPr bwMode="auto">
          <a:xfrm>
            <a:off x="6810375" y="4795838"/>
            <a:ext cx="842963" cy="715962"/>
          </a:xfrm>
          <a:prstGeom prst="rect">
            <a:avLst/>
          </a:prstGeom>
          <a:noFill/>
          <a:ln w="9525">
            <a:noFill/>
            <a:miter lim="800000"/>
            <a:headEnd/>
            <a:tailEnd/>
          </a:ln>
        </p:spPr>
      </p:pic>
    </p:spTree>
    <p:extLst>
      <p:ext uri="{BB962C8B-B14F-4D97-AF65-F5344CB8AC3E}">
        <p14:creationId xmlns:p14="http://schemas.microsoft.com/office/powerpoint/2010/main" val="35759575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a:t>
            </a:r>
            <a:endParaRPr lang="en-US" dirty="0"/>
          </a:p>
        </p:txBody>
      </p:sp>
      <p:sp>
        <p:nvSpPr>
          <p:cNvPr id="3" name="Content Placeholder 2"/>
          <p:cNvSpPr>
            <a:spLocks noGrp="1"/>
          </p:cNvSpPr>
          <p:nvPr>
            <p:ph idx="1"/>
          </p:nvPr>
        </p:nvSpPr>
        <p:spPr>
          <a:xfrm>
            <a:off x="457200" y="1219200"/>
            <a:ext cx="8229600" cy="5257800"/>
          </a:xfrm>
        </p:spPr>
        <p:txBody>
          <a:bodyPr>
            <a:normAutofit/>
          </a:bodyPr>
          <a:lstStyle/>
          <a:p>
            <a:r>
              <a:rPr lang="en-US" dirty="0" smtClean="0"/>
              <a:t>100 billion chips shipped between 1991 – 2018</a:t>
            </a:r>
          </a:p>
          <a:p>
            <a:r>
              <a:rPr lang="en-US" dirty="0" smtClean="0"/>
              <a:t>50 billion chips shipped between 2013-2017</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Next 100 billion by 2022!!</a:t>
            </a: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7982" b="55491"/>
          <a:stretch/>
        </p:blipFill>
        <p:spPr bwMode="auto">
          <a:xfrm>
            <a:off x="685800" y="2438400"/>
            <a:ext cx="7524750" cy="302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12524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44562"/>
          </a:xfrm>
        </p:spPr>
        <p:txBody>
          <a:bodyPr/>
          <a:lstStyle/>
          <a:p>
            <a:r>
              <a:rPr lang="en-US" dirty="0" smtClean="0"/>
              <a:t>Some important qualities of ARM processors</a:t>
            </a:r>
            <a:endParaRPr lang="en-US" dirty="0"/>
          </a:p>
        </p:txBody>
      </p:sp>
      <p:sp>
        <p:nvSpPr>
          <p:cNvPr id="3" name="Content Placeholder 2"/>
          <p:cNvSpPr>
            <a:spLocks noGrp="1"/>
          </p:cNvSpPr>
          <p:nvPr>
            <p:ph idx="1"/>
          </p:nvPr>
        </p:nvSpPr>
        <p:spPr>
          <a:xfrm>
            <a:off x="457200" y="1295400"/>
            <a:ext cx="8229600" cy="5257800"/>
          </a:xfrm>
        </p:spPr>
        <p:txBody>
          <a:bodyPr>
            <a:normAutofit lnSpcReduction="10000"/>
          </a:bodyPr>
          <a:lstStyle/>
          <a:p>
            <a:r>
              <a:rPr lang="en-US" sz="2400" dirty="0" smtClean="0"/>
              <a:t>ARM processors follows </a:t>
            </a:r>
            <a:r>
              <a:rPr lang="en-US" sz="2400" b="1" dirty="0" smtClean="0">
                <a:solidFill>
                  <a:srgbClr val="FF0000"/>
                </a:solidFill>
              </a:rPr>
              <a:t>RISC architecture </a:t>
            </a:r>
            <a:r>
              <a:rPr lang="en-US" sz="2400" dirty="0" smtClean="0"/>
              <a:t>philosophy (but it is not a pure </a:t>
            </a:r>
            <a:r>
              <a:rPr lang="en-US" sz="2400" smtClean="0"/>
              <a:t>RISC processor)</a:t>
            </a:r>
            <a:endParaRPr lang="en-US" sz="2400" dirty="0" smtClean="0"/>
          </a:p>
          <a:p>
            <a:pPr marL="0" indent="0">
              <a:buNone/>
            </a:pPr>
            <a:endParaRPr lang="en-US" sz="2400" dirty="0" smtClean="0"/>
          </a:p>
          <a:p>
            <a:r>
              <a:rPr lang="en-US" sz="2400" dirty="0" smtClean="0"/>
              <a:t>ARM processors are generally used in mobile devices hence they are specifically designed to consume </a:t>
            </a:r>
            <a:r>
              <a:rPr lang="en-US" sz="2400" b="1" dirty="0" smtClean="0">
                <a:solidFill>
                  <a:srgbClr val="FF0000"/>
                </a:solidFill>
              </a:rPr>
              <a:t>low power</a:t>
            </a:r>
          </a:p>
          <a:p>
            <a:endParaRPr lang="en-US" sz="2400" dirty="0" smtClean="0"/>
          </a:p>
          <a:p>
            <a:r>
              <a:rPr lang="en-US" sz="2400" dirty="0" smtClean="0"/>
              <a:t>ARM Embedded processors (ARM 7,9, Cortex M0</a:t>
            </a:r>
            <a:r>
              <a:rPr lang="en-US" sz="2400" baseline="30000" dirty="0" smtClean="0"/>
              <a:t>+</a:t>
            </a:r>
            <a:r>
              <a:rPr lang="en-US" sz="2400" dirty="0" smtClean="0"/>
              <a:t>, M3) are generally used in applications which have limited memory due to cost or size consideration, hence </a:t>
            </a:r>
            <a:r>
              <a:rPr lang="en-US" sz="2400" b="1" dirty="0" smtClean="0">
                <a:solidFill>
                  <a:srgbClr val="FF0000"/>
                </a:solidFill>
              </a:rPr>
              <a:t>high code density</a:t>
            </a:r>
            <a:r>
              <a:rPr lang="en-US" sz="2400" dirty="0" smtClean="0"/>
              <a:t> is one of the major requirement</a:t>
            </a:r>
          </a:p>
          <a:p>
            <a:endParaRPr lang="en-US" sz="2400" dirty="0" smtClean="0"/>
          </a:p>
          <a:p>
            <a:r>
              <a:rPr lang="en-US" sz="2400" dirty="0" smtClean="0"/>
              <a:t>ARM processors are designed to take up </a:t>
            </a:r>
            <a:r>
              <a:rPr lang="en-US" sz="2400" b="1" dirty="0" smtClean="0">
                <a:solidFill>
                  <a:srgbClr val="FF0000"/>
                </a:solidFill>
              </a:rPr>
              <a:t>minimum die area</a:t>
            </a:r>
            <a:r>
              <a:rPr lang="en-US" sz="2400" dirty="0" smtClean="0"/>
              <a:t> because higher the die size, higher the cost</a:t>
            </a:r>
          </a:p>
          <a:p>
            <a:pPr marL="0" indent="0">
              <a:buNone/>
            </a:pPr>
            <a:endParaRPr lang="en-US" sz="2400" dirty="0"/>
          </a:p>
        </p:txBody>
      </p:sp>
    </p:spTree>
    <p:extLst>
      <p:ext uri="{BB962C8B-B14F-4D97-AF65-F5344CB8AC3E}">
        <p14:creationId xmlns:p14="http://schemas.microsoft.com/office/powerpoint/2010/main" val="92601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solidFill>
                  <a:srgbClr val="FF0000"/>
                </a:solidFill>
              </a:rPr>
              <a:t>R</a:t>
            </a:r>
            <a:r>
              <a:rPr lang="en-US" dirty="0" smtClean="0"/>
              <a:t>educed </a:t>
            </a:r>
            <a:r>
              <a:rPr lang="en-US" dirty="0" smtClean="0">
                <a:solidFill>
                  <a:srgbClr val="FF0000"/>
                </a:solidFill>
              </a:rPr>
              <a:t>I</a:t>
            </a:r>
            <a:r>
              <a:rPr lang="en-US" dirty="0" smtClean="0"/>
              <a:t>nstruction </a:t>
            </a:r>
            <a:r>
              <a:rPr lang="en-US" dirty="0" smtClean="0">
                <a:solidFill>
                  <a:srgbClr val="FF0000"/>
                </a:solidFill>
              </a:rPr>
              <a:t>S</a:t>
            </a:r>
            <a:r>
              <a:rPr lang="en-US" dirty="0" smtClean="0"/>
              <a:t>et </a:t>
            </a:r>
            <a:r>
              <a:rPr lang="en-US" dirty="0" smtClean="0">
                <a:solidFill>
                  <a:srgbClr val="FF0000"/>
                </a:solidFill>
              </a:rPr>
              <a:t>C</a:t>
            </a:r>
            <a:r>
              <a:rPr lang="en-US" dirty="0" smtClean="0"/>
              <a:t>omputer Philosophy </a:t>
            </a:r>
            <a:endParaRPr lang="en-US" dirty="0"/>
          </a:p>
        </p:txBody>
      </p:sp>
      <p:sp>
        <p:nvSpPr>
          <p:cNvPr id="3" name="Content Placeholder 2"/>
          <p:cNvSpPr>
            <a:spLocks noGrp="1"/>
          </p:cNvSpPr>
          <p:nvPr>
            <p:ph idx="1"/>
          </p:nvPr>
        </p:nvSpPr>
        <p:spPr>
          <a:xfrm>
            <a:off x="457200" y="838200"/>
            <a:ext cx="8229600" cy="5715000"/>
          </a:xfrm>
        </p:spPr>
        <p:txBody>
          <a:bodyPr>
            <a:normAutofit fontScale="92500"/>
          </a:bodyPr>
          <a:lstStyle/>
          <a:p>
            <a:r>
              <a:rPr lang="en-US" dirty="0" smtClean="0"/>
              <a:t>RISC is a term coined by Berkeley</a:t>
            </a:r>
          </a:p>
          <a:p>
            <a:r>
              <a:rPr lang="en-US" dirty="0" smtClean="0"/>
              <a:t>It was invented to counter the philosophy used by Intel which was known as </a:t>
            </a:r>
            <a:r>
              <a:rPr lang="en-US" b="1" dirty="0" smtClean="0">
                <a:solidFill>
                  <a:srgbClr val="FF0000"/>
                </a:solidFill>
              </a:rPr>
              <a:t>C</a:t>
            </a:r>
            <a:r>
              <a:rPr lang="en-US" dirty="0" smtClean="0"/>
              <a:t>omplex </a:t>
            </a:r>
            <a:r>
              <a:rPr lang="en-US" b="1" dirty="0" smtClean="0">
                <a:solidFill>
                  <a:srgbClr val="FF0000"/>
                </a:solidFill>
              </a:rPr>
              <a:t>I</a:t>
            </a:r>
            <a:r>
              <a:rPr lang="en-US" dirty="0" smtClean="0"/>
              <a:t>nstruction </a:t>
            </a:r>
            <a:r>
              <a:rPr lang="en-US" b="1" dirty="0" smtClean="0">
                <a:solidFill>
                  <a:srgbClr val="FF0000"/>
                </a:solidFill>
              </a:rPr>
              <a:t>S</a:t>
            </a:r>
            <a:r>
              <a:rPr lang="en-US" dirty="0" smtClean="0"/>
              <a:t>et </a:t>
            </a:r>
            <a:r>
              <a:rPr lang="en-US" b="1" dirty="0" smtClean="0">
                <a:solidFill>
                  <a:srgbClr val="FF0000"/>
                </a:solidFill>
              </a:rPr>
              <a:t>C</a:t>
            </a:r>
            <a:r>
              <a:rPr lang="en-US" dirty="0" smtClean="0"/>
              <a:t>omputer (CISC)</a:t>
            </a:r>
          </a:p>
          <a:p>
            <a:r>
              <a:rPr lang="en-US" dirty="0" smtClean="0"/>
              <a:t>Rules of RISC</a:t>
            </a:r>
          </a:p>
          <a:p>
            <a:pPr lvl="1"/>
            <a:r>
              <a:rPr lang="en-US" dirty="0" smtClean="0"/>
              <a:t>Instructions: use a minimum number of simple instructions which can execute in 1 cycle. Complex operations are done by using combination of simple instructions</a:t>
            </a:r>
          </a:p>
          <a:p>
            <a:pPr lvl="1"/>
            <a:r>
              <a:rPr lang="en-US" dirty="0" smtClean="0"/>
              <a:t>Pipelines: Processing of instructions is broken down in to smaller units so as to increase throughput</a:t>
            </a:r>
          </a:p>
          <a:p>
            <a:pPr lvl="1"/>
            <a:r>
              <a:rPr lang="en-US" dirty="0" smtClean="0"/>
              <a:t>RISC machine have a large number of general purpose registers. Any register can either have data or memory address</a:t>
            </a:r>
          </a:p>
          <a:p>
            <a:pPr lvl="1"/>
            <a:r>
              <a:rPr lang="en-US" dirty="0" smtClean="0"/>
              <a:t>Load-Store architecture: data memory can be access only though load and store instruction</a:t>
            </a:r>
          </a:p>
          <a:p>
            <a:pPr lvl="1"/>
            <a:endParaRPr lang="en-US" dirty="0" smtClean="0"/>
          </a:p>
          <a:p>
            <a:pPr lvl="1"/>
            <a:endParaRPr lang="en-US" dirty="0"/>
          </a:p>
        </p:txBody>
      </p:sp>
    </p:spTree>
    <p:extLst>
      <p:ext uri="{BB962C8B-B14F-4D97-AF65-F5344CB8AC3E}">
        <p14:creationId xmlns:p14="http://schemas.microsoft.com/office/powerpoint/2010/main" val="1158030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l" eaLnBrk="1" hangingPunct="1"/>
            <a:r>
              <a:rPr lang="en-US" sz="3200" smtClean="0">
                <a:solidFill>
                  <a:schemeClr val="accent1"/>
                </a:solidFill>
              </a:rPr>
              <a:t>ARM Architecture and Processor</a:t>
            </a:r>
            <a:endParaRPr lang="en-IN" sz="3200" smtClean="0">
              <a:solidFill>
                <a:schemeClr val="accent1"/>
              </a:solidFill>
            </a:endParaRPr>
          </a:p>
        </p:txBody>
      </p:sp>
      <p:sp>
        <p:nvSpPr>
          <p:cNvPr id="12291" name="Content Placeholder 2"/>
          <p:cNvSpPr>
            <a:spLocks noGrp="1"/>
          </p:cNvSpPr>
          <p:nvPr>
            <p:ph idx="1"/>
          </p:nvPr>
        </p:nvSpPr>
        <p:spPr/>
        <p:txBody>
          <a:bodyPr/>
          <a:lstStyle/>
          <a:p>
            <a:pPr eaLnBrk="1" hangingPunct="1"/>
            <a:r>
              <a:rPr lang="en-IN" sz="2800" smtClean="0"/>
              <a:t>An architecture defines behaviour that is common to many processor designs</a:t>
            </a:r>
          </a:p>
          <a:p>
            <a:pPr eaLnBrk="1" hangingPunct="1"/>
            <a:r>
              <a:rPr lang="en-US" sz="2800" smtClean="0"/>
              <a:t>This would include</a:t>
            </a:r>
          </a:p>
          <a:p>
            <a:pPr lvl="1" eaLnBrk="1" hangingPunct="1"/>
            <a:r>
              <a:rPr lang="en-IN" smtClean="0"/>
              <a:t>The instruction set</a:t>
            </a:r>
          </a:p>
          <a:p>
            <a:pPr lvl="1" eaLnBrk="1" hangingPunct="1"/>
            <a:r>
              <a:rPr lang="en-US" smtClean="0"/>
              <a:t>Registers</a:t>
            </a:r>
            <a:endParaRPr lang="en-IN" smtClean="0"/>
          </a:p>
          <a:p>
            <a:pPr lvl="1" eaLnBrk="1" hangingPunct="1"/>
            <a:r>
              <a:rPr lang="en-IN" smtClean="0"/>
              <a:t>Exception handling</a:t>
            </a:r>
          </a:p>
          <a:p>
            <a:pPr lvl="1" eaLnBrk="1" hangingPunct="1"/>
            <a:r>
              <a:rPr lang="en-IN" smtClean="0"/>
              <a:t>Memory model</a:t>
            </a:r>
          </a:p>
        </p:txBody>
      </p:sp>
    </p:spTree>
    <p:extLst>
      <p:ext uri="{BB962C8B-B14F-4D97-AF65-F5344CB8AC3E}">
        <p14:creationId xmlns:p14="http://schemas.microsoft.com/office/powerpoint/2010/main" val="34367396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 Policy</a:t>
            </a:r>
            <a:endParaRPr lang="en-US" dirty="0"/>
          </a:p>
        </p:txBody>
      </p:sp>
      <p:sp>
        <p:nvSpPr>
          <p:cNvPr id="3" name="Content Placeholder 2"/>
          <p:cNvSpPr>
            <a:spLocks noGrp="1"/>
          </p:cNvSpPr>
          <p:nvPr>
            <p:ph idx="1"/>
          </p:nvPr>
        </p:nvSpPr>
        <p:spPr>
          <a:xfrm>
            <a:off x="457200" y="1371600"/>
            <a:ext cx="8229600" cy="4754563"/>
          </a:xfrm>
        </p:spPr>
        <p:txBody>
          <a:bodyPr>
            <a:normAutofit lnSpcReduction="10000"/>
          </a:bodyPr>
          <a:lstStyle/>
          <a:p>
            <a:r>
              <a:rPr lang="en-US" dirty="0" smtClean="0"/>
              <a:t>30% Midterm 1  -&gt; Most probably lab exam</a:t>
            </a:r>
          </a:p>
          <a:p>
            <a:r>
              <a:rPr lang="en-US" dirty="0" smtClean="0"/>
              <a:t>30% Midterm 2</a:t>
            </a:r>
          </a:p>
          <a:p>
            <a:r>
              <a:rPr lang="en-US" dirty="0" smtClean="0"/>
              <a:t>40% Final exam</a:t>
            </a:r>
          </a:p>
          <a:p>
            <a:r>
              <a:rPr lang="en-US" b="1" dirty="0" smtClean="0">
                <a:solidFill>
                  <a:srgbClr val="FF0000"/>
                </a:solidFill>
              </a:rPr>
              <a:t>Negative marks for not submitting your homework assignments</a:t>
            </a:r>
          </a:p>
          <a:p>
            <a:endParaRPr lang="en-US" dirty="0" smtClean="0"/>
          </a:p>
          <a:p>
            <a:pPr>
              <a:buNone/>
            </a:pPr>
            <a:r>
              <a:rPr lang="en-US" dirty="0" smtClean="0"/>
              <a:t>Important: Attendance will be taken on some days. You need to attain 80% attendance in those days when attendance was taken. If you miss the quiz, then NO MAKEUP EXAM will be administered under any excuse. You will get zero marks</a:t>
            </a:r>
          </a:p>
          <a:p>
            <a:pPr>
              <a:buNone/>
            </a:pPr>
            <a:endParaRPr lang="en-US" dirty="0" smtClean="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lgn="l" eaLnBrk="1" hangingPunct="1"/>
            <a:r>
              <a:rPr lang="en-US" sz="3200" smtClean="0">
                <a:solidFill>
                  <a:schemeClr val="accent1"/>
                </a:solidFill>
              </a:rPr>
              <a:t>What is an Instruction and How it is executed?</a:t>
            </a:r>
            <a:endParaRPr lang="en-IN" sz="3200" smtClean="0">
              <a:solidFill>
                <a:schemeClr val="accent1"/>
              </a:solidFill>
            </a:endParaRPr>
          </a:p>
        </p:txBody>
      </p:sp>
      <p:sp>
        <p:nvSpPr>
          <p:cNvPr id="6" name="Rectangle 5"/>
          <p:cNvSpPr/>
          <p:nvPr/>
        </p:nvSpPr>
        <p:spPr>
          <a:xfrm>
            <a:off x="1258888" y="1916113"/>
            <a:ext cx="67691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cxnSp>
        <p:nvCxnSpPr>
          <p:cNvPr id="11" name="Straight Connector 10"/>
          <p:cNvCxnSpPr/>
          <p:nvPr/>
        </p:nvCxnSpPr>
        <p:spPr>
          <a:xfrm rot="5400000">
            <a:off x="2590800" y="2384426"/>
            <a:ext cx="936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464050" y="2384426"/>
            <a:ext cx="936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6048375" y="2384426"/>
            <a:ext cx="936625" cy="0"/>
          </a:xfrm>
          <a:prstGeom prst="line">
            <a:avLst/>
          </a:prstGeom>
        </p:spPr>
        <p:style>
          <a:lnRef idx="1">
            <a:schemeClr val="accent1"/>
          </a:lnRef>
          <a:fillRef idx="0">
            <a:schemeClr val="accent1"/>
          </a:fillRef>
          <a:effectRef idx="0">
            <a:schemeClr val="accent1"/>
          </a:effectRef>
          <a:fontRef idx="minor">
            <a:schemeClr val="tx1"/>
          </a:fontRef>
        </p:style>
      </p:cxnSp>
      <p:sp>
        <p:nvSpPr>
          <p:cNvPr id="13321" name="TextBox 16"/>
          <p:cNvSpPr txBox="1">
            <a:spLocks noChangeArrowheads="1"/>
          </p:cNvSpPr>
          <p:nvPr/>
        </p:nvSpPr>
        <p:spPr bwMode="auto">
          <a:xfrm>
            <a:off x="1619250" y="2205038"/>
            <a:ext cx="1417638" cy="461962"/>
          </a:xfrm>
          <a:prstGeom prst="rect">
            <a:avLst/>
          </a:prstGeom>
          <a:noFill/>
          <a:ln w="9525">
            <a:noFill/>
            <a:miter lim="800000"/>
            <a:headEnd/>
            <a:tailEnd/>
          </a:ln>
        </p:spPr>
        <p:txBody>
          <a:bodyPr wrap="none">
            <a:spAutoFit/>
          </a:bodyPr>
          <a:lstStyle/>
          <a:p>
            <a:r>
              <a:rPr lang="en-US" sz="2400"/>
              <a:t>Op Code</a:t>
            </a:r>
            <a:endParaRPr lang="en-IN" sz="2400"/>
          </a:p>
        </p:txBody>
      </p:sp>
      <p:sp>
        <p:nvSpPr>
          <p:cNvPr id="13322" name="TextBox 17"/>
          <p:cNvSpPr txBox="1">
            <a:spLocks noChangeArrowheads="1"/>
          </p:cNvSpPr>
          <p:nvPr/>
        </p:nvSpPr>
        <p:spPr bwMode="auto">
          <a:xfrm>
            <a:off x="3059113" y="2205038"/>
            <a:ext cx="1727200" cy="461962"/>
          </a:xfrm>
          <a:prstGeom prst="rect">
            <a:avLst/>
          </a:prstGeom>
          <a:noFill/>
          <a:ln w="9525">
            <a:noFill/>
            <a:miter lim="800000"/>
            <a:headEnd/>
            <a:tailEnd/>
          </a:ln>
        </p:spPr>
        <p:txBody>
          <a:bodyPr wrap="none">
            <a:spAutoFit/>
          </a:bodyPr>
          <a:lstStyle/>
          <a:p>
            <a:r>
              <a:rPr lang="en-US" sz="2400"/>
              <a:t>Destination</a:t>
            </a:r>
            <a:endParaRPr lang="en-IN" sz="2400"/>
          </a:p>
        </p:txBody>
      </p:sp>
      <p:sp>
        <p:nvSpPr>
          <p:cNvPr id="13323" name="TextBox 18"/>
          <p:cNvSpPr txBox="1">
            <a:spLocks noChangeArrowheads="1"/>
          </p:cNvSpPr>
          <p:nvPr/>
        </p:nvSpPr>
        <p:spPr bwMode="auto">
          <a:xfrm>
            <a:off x="5003800" y="2205038"/>
            <a:ext cx="1417638" cy="461962"/>
          </a:xfrm>
          <a:prstGeom prst="rect">
            <a:avLst/>
          </a:prstGeom>
          <a:noFill/>
          <a:ln w="9525">
            <a:noFill/>
            <a:miter lim="800000"/>
            <a:headEnd/>
            <a:tailEnd/>
          </a:ln>
        </p:spPr>
        <p:txBody>
          <a:bodyPr wrap="none">
            <a:spAutoFit/>
          </a:bodyPr>
          <a:lstStyle/>
          <a:p>
            <a:r>
              <a:rPr lang="en-US" sz="2400"/>
              <a:t>Source 1</a:t>
            </a:r>
            <a:endParaRPr lang="en-IN" sz="2400"/>
          </a:p>
        </p:txBody>
      </p:sp>
      <p:sp>
        <p:nvSpPr>
          <p:cNvPr id="13324" name="TextBox 19"/>
          <p:cNvSpPr txBox="1">
            <a:spLocks noChangeArrowheads="1"/>
          </p:cNvSpPr>
          <p:nvPr/>
        </p:nvSpPr>
        <p:spPr bwMode="auto">
          <a:xfrm>
            <a:off x="6659563" y="2205038"/>
            <a:ext cx="1417637" cy="461962"/>
          </a:xfrm>
          <a:prstGeom prst="rect">
            <a:avLst/>
          </a:prstGeom>
          <a:noFill/>
          <a:ln w="9525">
            <a:noFill/>
            <a:miter lim="800000"/>
            <a:headEnd/>
            <a:tailEnd/>
          </a:ln>
        </p:spPr>
        <p:txBody>
          <a:bodyPr wrap="none">
            <a:spAutoFit/>
          </a:bodyPr>
          <a:lstStyle/>
          <a:p>
            <a:r>
              <a:rPr lang="en-US" sz="2400"/>
              <a:t>Source 2</a:t>
            </a:r>
            <a:endParaRPr lang="en-IN" sz="2400"/>
          </a:p>
        </p:txBody>
      </p:sp>
      <p:sp>
        <p:nvSpPr>
          <p:cNvPr id="13325" name="TextBox 20"/>
          <p:cNvSpPr txBox="1">
            <a:spLocks noChangeArrowheads="1"/>
          </p:cNvSpPr>
          <p:nvPr/>
        </p:nvSpPr>
        <p:spPr bwMode="auto">
          <a:xfrm>
            <a:off x="1116013" y="4149725"/>
            <a:ext cx="6985000" cy="522288"/>
          </a:xfrm>
          <a:prstGeom prst="rect">
            <a:avLst/>
          </a:prstGeom>
          <a:noFill/>
          <a:ln w="9525">
            <a:noFill/>
            <a:miter lim="800000"/>
            <a:headEnd/>
            <a:tailEnd/>
          </a:ln>
        </p:spPr>
        <p:txBody>
          <a:bodyPr>
            <a:spAutoFit/>
          </a:bodyPr>
          <a:lstStyle/>
          <a:p>
            <a:r>
              <a:rPr lang="en-US" sz="2800"/>
              <a:t>Stored Program Concept</a:t>
            </a:r>
            <a:endParaRPr lang="en-IN" sz="2800"/>
          </a:p>
        </p:txBody>
      </p:sp>
    </p:spTree>
    <p:extLst>
      <p:ext uri="{BB962C8B-B14F-4D97-AF65-F5344CB8AC3E}">
        <p14:creationId xmlns:p14="http://schemas.microsoft.com/office/powerpoint/2010/main" val="1191971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7"/>
          <p:cNvSpPr>
            <a:spLocks noChangeArrowheads="1"/>
          </p:cNvSpPr>
          <p:nvPr/>
        </p:nvSpPr>
        <p:spPr bwMode="auto">
          <a:xfrm flipV="1">
            <a:off x="209550" y="5343525"/>
            <a:ext cx="6243638" cy="1004888"/>
          </a:xfrm>
          <a:prstGeom prst="rect">
            <a:avLst/>
          </a:prstGeom>
          <a:solidFill>
            <a:srgbClr val="FF3300">
              <a:alpha val="45097"/>
            </a:srgbClr>
          </a:solidFill>
          <a:ln w="9525" algn="ctr">
            <a:noFill/>
            <a:miter lim="800000"/>
            <a:headEnd/>
            <a:tailEnd/>
          </a:ln>
        </p:spPr>
        <p:txBody>
          <a:bodyPr rot="10800000" wrap="none" anchor="ctr"/>
          <a:lstStyle/>
          <a:p>
            <a:pPr defTabSz="225425" eaLnBrk="0" hangingPunct="0">
              <a:lnSpc>
                <a:spcPct val="90000"/>
              </a:lnSpc>
              <a:spcBef>
                <a:spcPct val="50000"/>
              </a:spcBef>
            </a:pPr>
            <a:endParaRPr lang="en-GB" sz="1200" b="1">
              <a:solidFill>
                <a:srgbClr val="000000"/>
              </a:solidFill>
              <a:latin typeface="Calibri" pitchFamily="34" charset="0"/>
            </a:endParaRPr>
          </a:p>
        </p:txBody>
      </p:sp>
      <p:sp>
        <p:nvSpPr>
          <p:cNvPr id="14339" name="Text Box 108"/>
          <p:cNvSpPr txBox="1">
            <a:spLocks noChangeArrowheads="1"/>
          </p:cNvSpPr>
          <p:nvPr/>
        </p:nvSpPr>
        <p:spPr bwMode="auto">
          <a:xfrm>
            <a:off x="246063" y="5397500"/>
            <a:ext cx="708025" cy="266700"/>
          </a:xfrm>
          <a:prstGeom prst="rect">
            <a:avLst/>
          </a:prstGeom>
          <a:solidFill>
            <a:schemeClr val="bg1"/>
          </a:solidFill>
          <a:ln w="9525" algn="ctr">
            <a:solidFill>
              <a:schemeClr val="tx1"/>
            </a:solidFill>
            <a:miter lim="800000"/>
            <a:headEnd/>
            <a:tailEnd/>
          </a:ln>
        </p:spPr>
        <p:txBody>
          <a:bodyPr wrap="none">
            <a:spAutoFit/>
          </a:bodyPr>
          <a:lstStyle/>
          <a:p>
            <a:pPr defTabSz="225425" eaLnBrk="0" hangingPunct="0">
              <a:lnSpc>
                <a:spcPct val="90000"/>
              </a:lnSpc>
              <a:spcBef>
                <a:spcPct val="50000"/>
              </a:spcBef>
            </a:pPr>
            <a:r>
              <a:rPr lang="en-US" sz="1200" b="1">
                <a:solidFill>
                  <a:srgbClr val="000000"/>
                </a:solidFill>
                <a:latin typeface="Calibri" pitchFamily="34" charset="0"/>
              </a:rPr>
              <a:t>ARMv4</a:t>
            </a:r>
          </a:p>
        </p:txBody>
      </p:sp>
      <p:sp>
        <p:nvSpPr>
          <p:cNvPr id="14340" name="Rectangle 101"/>
          <p:cNvSpPr>
            <a:spLocks noChangeArrowheads="1"/>
          </p:cNvSpPr>
          <p:nvPr/>
        </p:nvSpPr>
        <p:spPr bwMode="auto">
          <a:xfrm>
            <a:off x="1630363" y="3365500"/>
            <a:ext cx="4822825" cy="1978025"/>
          </a:xfrm>
          <a:prstGeom prst="rect">
            <a:avLst/>
          </a:prstGeom>
          <a:solidFill>
            <a:schemeClr val="bg2">
              <a:alpha val="45097"/>
            </a:schemeClr>
          </a:solidFill>
          <a:ln w="9525" algn="ctr">
            <a:noFill/>
            <a:miter lim="800000"/>
            <a:headEnd/>
            <a:tailEnd/>
          </a:ln>
        </p:spPr>
        <p:txBody>
          <a:bodyPr wrap="none" anchor="ctr"/>
          <a:lstStyle/>
          <a:p>
            <a:endParaRPr lang="en-IN">
              <a:latin typeface="Calibri" pitchFamily="34" charset="0"/>
            </a:endParaRPr>
          </a:p>
        </p:txBody>
      </p:sp>
      <p:sp>
        <p:nvSpPr>
          <p:cNvPr id="14341" name="Rectangle 102"/>
          <p:cNvSpPr>
            <a:spLocks noChangeArrowheads="1"/>
          </p:cNvSpPr>
          <p:nvPr/>
        </p:nvSpPr>
        <p:spPr bwMode="auto">
          <a:xfrm>
            <a:off x="3965575" y="1898650"/>
            <a:ext cx="2487613" cy="1466850"/>
          </a:xfrm>
          <a:prstGeom prst="rect">
            <a:avLst/>
          </a:prstGeom>
          <a:solidFill>
            <a:schemeClr val="accent1">
              <a:alpha val="45097"/>
            </a:schemeClr>
          </a:solidFill>
          <a:ln w="9525" algn="ctr">
            <a:noFill/>
            <a:miter lim="800000"/>
            <a:headEnd/>
            <a:tailEnd/>
          </a:ln>
        </p:spPr>
        <p:txBody>
          <a:bodyPr wrap="none" anchor="ctr"/>
          <a:lstStyle/>
          <a:p>
            <a:endParaRPr lang="en-IN">
              <a:latin typeface="Calibri" pitchFamily="34" charset="0"/>
            </a:endParaRPr>
          </a:p>
        </p:txBody>
      </p:sp>
      <p:sp>
        <p:nvSpPr>
          <p:cNvPr id="14342" name="Rectangle 103"/>
          <p:cNvSpPr>
            <a:spLocks noChangeArrowheads="1"/>
          </p:cNvSpPr>
          <p:nvPr/>
        </p:nvSpPr>
        <p:spPr bwMode="auto">
          <a:xfrm>
            <a:off x="6453188" y="976313"/>
            <a:ext cx="2520950" cy="5372100"/>
          </a:xfrm>
          <a:prstGeom prst="rect">
            <a:avLst/>
          </a:prstGeom>
          <a:solidFill>
            <a:srgbClr val="CCEECC">
              <a:alpha val="45097"/>
            </a:srgbClr>
          </a:solidFill>
          <a:ln w="9525" algn="ctr">
            <a:noFill/>
            <a:miter lim="800000"/>
            <a:headEnd/>
            <a:tailEnd/>
          </a:ln>
        </p:spPr>
        <p:txBody>
          <a:bodyPr wrap="none" anchor="ctr"/>
          <a:lstStyle/>
          <a:p>
            <a:endParaRPr lang="en-IN">
              <a:latin typeface="Calibri" pitchFamily="34" charset="0"/>
            </a:endParaRPr>
          </a:p>
        </p:txBody>
      </p:sp>
      <p:sp>
        <p:nvSpPr>
          <p:cNvPr id="14343" name="Rectangle 2"/>
          <p:cNvSpPr>
            <a:spLocks noGrp="1" noChangeArrowheads="1"/>
          </p:cNvSpPr>
          <p:nvPr>
            <p:ph type="title"/>
          </p:nvPr>
        </p:nvSpPr>
        <p:spPr>
          <a:xfrm>
            <a:off x="468313" y="0"/>
            <a:ext cx="8229600" cy="1143000"/>
          </a:xfrm>
        </p:spPr>
        <p:txBody>
          <a:bodyPr>
            <a:normAutofit/>
          </a:bodyPr>
          <a:lstStyle/>
          <a:p>
            <a:pPr algn="l" eaLnBrk="1" hangingPunct="1"/>
            <a:r>
              <a:rPr lang="en-GB" sz="2800" dirty="0" smtClean="0">
                <a:solidFill>
                  <a:schemeClr val="accent1"/>
                </a:solidFill>
              </a:rPr>
              <a:t>Difference between Architecture &amp; implementation</a:t>
            </a:r>
            <a:endParaRPr lang="en-GB" sz="2800" dirty="0" smtClean="0">
              <a:solidFill>
                <a:schemeClr val="accent1"/>
              </a:solidFill>
            </a:endParaRPr>
          </a:p>
        </p:txBody>
      </p:sp>
      <p:grpSp>
        <p:nvGrpSpPr>
          <p:cNvPr id="14344" name="Group 86"/>
          <p:cNvGrpSpPr>
            <a:grpSpLocks/>
          </p:cNvGrpSpPr>
          <p:nvPr/>
        </p:nvGrpSpPr>
        <p:grpSpPr bwMode="auto">
          <a:xfrm>
            <a:off x="5457825" y="1973263"/>
            <a:ext cx="581025" cy="376237"/>
            <a:chOff x="3438" y="1068"/>
            <a:chExt cx="366" cy="237"/>
          </a:xfrm>
        </p:grpSpPr>
        <p:sp>
          <p:nvSpPr>
            <p:cNvPr id="14420" name="Line 84"/>
            <p:cNvSpPr>
              <a:spLocks noChangeShapeType="1"/>
            </p:cNvSpPr>
            <p:nvPr/>
          </p:nvSpPr>
          <p:spPr bwMode="auto">
            <a:xfrm flipV="1">
              <a:off x="3450" y="1068"/>
              <a:ext cx="0" cy="237"/>
            </a:xfrm>
            <a:prstGeom prst="line">
              <a:avLst/>
            </a:prstGeom>
            <a:noFill/>
            <a:ln w="6350">
              <a:solidFill>
                <a:schemeClr val="tx1"/>
              </a:solidFill>
              <a:round/>
              <a:headEnd/>
              <a:tailEnd type="triangle" w="med" len="med"/>
            </a:ln>
          </p:spPr>
          <p:txBody>
            <a:bodyPr anchor="ctr"/>
            <a:lstStyle/>
            <a:p>
              <a:endParaRPr lang="en-US"/>
            </a:p>
          </p:txBody>
        </p:sp>
        <p:sp>
          <p:nvSpPr>
            <p:cNvPr id="14421" name="Text Box 85"/>
            <p:cNvSpPr txBox="1">
              <a:spLocks noChangeArrowheads="1"/>
            </p:cNvSpPr>
            <p:nvPr/>
          </p:nvSpPr>
          <p:spPr bwMode="auto">
            <a:xfrm>
              <a:off x="3438" y="1071"/>
              <a:ext cx="366" cy="154"/>
            </a:xfrm>
            <a:prstGeom prst="rect">
              <a:avLst/>
            </a:prstGeom>
            <a:noFill/>
            <a:ln w="38100" algn="ctr">
              <a:noFill/>
              <a:miter lim="800000"/>
              <a:headEnd/>
              <a:tailEnd/>
            </a:ln>
          </p:spPr>
          <p:txBody>
            <a:bodyPr>
              <a:spAutoFit/>
            </a:bodyPr>
            <a:lstStyle/>
            <a:p>
              <a:pPr>
                <a:spcBef>
                  <a:spcPct val="50000"/>
                </a:spcBef>
              </a:pPr>
              <a:r>
                <a:rPr lang="en-GB" sz="1000" b="1">
                  <a:latin typeface="Calibri" pitchFamily="34" charset="0"/>
                </a:rPr>
                <a:t>x1-4</a:t>
              </a:r>
            </a:p>
          </p:txBody>
        </p:sp>
      </p:grpSp>
      <p:sp>
        <p:nvSpPr>
          <p:cNvPr id="14345" name="Text Box 104"/>
          <p:cNvSpPr txBox="1">
            <a:spLocks noChangeArrowheads="1"/>
          </p:cNvSpPr>
          <p:nvPr/>
        </p:nvSpPr>
        <p:spPr bwMode="auto">
          <a:xfrm>
            <a:off x="1682750" y="3414713"/>
            <a:ext cx="708025" cy="266700"/>
          </a:xfrm>
          <a:prstGeom prst="rect">
            <a:avLst/>
          </a:prstGeom>
          <a:solidFill>
            <a:schemeClr val="bg1"/>
          </a:solidFill>
          <a:ln w="9525" algn="ctr">
            <a:solidFill>
              <a:schemeClr val="tx1"/>
            </a:solidFill>
            <a:miter lim="800000"/>
            <a:headEnd/>
            <a:tailEnd/>
          </a:ln>
        </p:spPr>
        <p:txBody>
          <a:bodyPr wrap="none">
            <a:spAutoFit/>
          </a:bodyPr>
          <a:lstStyle/>
          <a:p>
            <a:pPr defTabSz="225425" eaLnBrk="0" hangingPunct="0">
              <a:lnSpc>
                <a:spcPct val="90000"/>
              </a:lnSpc>
              <a:spcBef>
                <a:spcPct val="50000"/>
              </a:spcBef>
            </a:pPr>
            <a:r>
              <a:rPr lang="en-US" sz="1200" b="1">
                <a:solidFill>
                  <a:srgbClr val="000000"/>
                </a:solidFill>
                <a:latin typeface="Calibri" pitchFamily="34" charset="0"/>
              </a:rPr>
              <a:t>ARMv5</a:t>
            </a:r>
          </a:p>
        </p:txBody>
      </p:sp>
      <p:sp>
        <p:nvSpPr>
          <p:cNvPr id="14346" name="Text Box 105"/>
          <p:cNvSpPr txBox="1">
            <a:spLocks noChangeArrowheads="1"/>
          </p:cNvSpPr>
          <p:nvPr/>
        </p:nvSpPr>
        <p:spPr bwMode="auto">
          <a:xfrm>
            <a:off x="4005263" y="1974850"/>
            <a:ext cx="708025" cy="266700"/>
          </a:xfrm>
          <a:prstGeom prst="rect">
            <a:avLst/>
          </a:prstGeom>
          <a:solidFill>
            <a:schemeClr val="bg1"/>
          </a:solidFill>
          <a:ln w="9525" algn="ctr">
            <a:solidFill>
              <a:schemeClr val="tx1"/>
            </a:solidFill>
            <a:miter lim="800000"/>
            <a:headEnd/>
            <a:tailEnd/>
          </a:ln>
        </p:spPr>
        <p:txBody>
          <a:bodyPr wrap="none">
            <a:spAutoFit/>
          </a:bodyPr>
          <a:lstStyle/>
          <a:p>
            <a:pPr defTabSz="225425" eaLnBrk="0" hangingPunct="0">
              <a:lnSpc>
                <a:spcPct val="90000"/>
              </a:lnSpc>
              <a:spcBef>
                <a:spcPct val="50000"/>
              </a:spcBef>
            </a:pPr>
            <a:r>
              <a:rPr lang="en-US" sz="1200" b="1">
                <a:solidFill>
                  <a:srgbClr val="000000"/>
                </a:solidFill>
                <a:latin typeface="Calibri" pitchFamily="34" charset="0"/>
              </a:rPr>
              <a:t>ARMv6</a:t>
            </a:r>
          </a:p>
        </p:txBody>
      </p:sp>
      <p:sp>
        <p:nvSpPr>
          <p:cNvPr id="14347" name="Text Box 106"/>
          <p:cNvSpPr txBox="1">
            <a:spLocks noChangeArrowheads="1"/>
          </p:cNvSpPr>
          <p:nvPr/>
        </p:nvSpPr>
        <p:spPr bwMode="auto">
          <a:xfrm>
            <a:off x="6511925" y="1031875"/>
            <a:ext cx="1239838" cy="266700"/>
          </a:xfrm>
          <a:prstGeom prst="rect">
            <a:avLst/>
          </a:prstGeom>
          <a:solidFill>
            <a:schemeClr val="bg1"/>
          </a:solidFill>
          <a:ln w="9525" algn="ctr">
            <a:solidFill>
              <a:schemeClr val="tx1"/>
            </a:solidFill>
            <a:miter lim="800000"/>
            <a:headEnd/>
            <a:tailEnd/>
          </a:ln>
        </p:spPr>
        <p:txBody>
          <a:bodyPr wrap="none">
            <a:spAutoFit/>
          </a:bodyPr>
          <a:lstStyle/>
          <a:p>
            <a:pPr defTabSz="225425" eaLnBrk="0" hangingPunct="0">
              <a:lnSpc>
                <a:spcPct val="90000"/>
              </a:lnSpc>
              <a:spcBef>
                <a:spcPct val="50000"/>
              </a:spcBef>
            </a:pPr>
            <a:r>
              <a:rPr lang="en-US" sz="1200" b="1">
                <a:solidFill>
                  <a:srgbClr val="000000"/>
                </a:solidFill>
                <a:latin typeface="Calibri" pitchFamily="34" charset="0"/>
              </a:rPr>
              <a:t>ARMv7-Cortex</a:t>
            </a:r>
          </a:p>
        </p:txBody>
      </p:sp>
      <p:grpSp>
        <p:nvGrpSpPr>
          <p:cNvPr id="14348" name="Group 114"/>
          <p:cNvGrpSpPr>
            <a:grpSpLocks/>
          </p:cNvGrpSpPr>
          <p:nvPr/>
        </p:nvGrpSpPr>
        <p:grpSpPr bwMode="auto">
          <a:xfrm>
            <a:off x="4826000" y="4398963"/>
            <a:ext cx="2105025" cy="517525"/>
            <a:chOff x="456" y="3379"/>
            <a:chExt cx="1326" cy="326"/>
          </a:xfrm>
        </p:grpSpPr>
        <p:pic>
          <p:nvPicPr>
            <p:cNvPr id="14418" name="Picture 115"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19" name="Text Box 116"/>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ARM966E-S</a:t>
              </a:r>
            </a:p>
          </p:txBody>
        </p:sp>
      </p:grpSp>
      <p:grpSp>
        <p:nvGrpSpPr>
          <p:cNvPr id="14349" name="Group 117"/>
          <p:cNvGrpSpPr>
            <a:grpSpLocks/>
          </p:cNvGrpSpPr>
          <p:nvPr/>
        </p:nvGrpSpPr>
        <p:grpSpPr bwMode="auto">
          <a:xfrm>
            <a:off x="4268788" y="4848225"/>
            <a:ext cx="2105025" cy="517525"/>
            <a:chOff x="456" y="3379"/>
            <a:chExt cx="1326" cy="326"/>
          </a:xfrm>
        </p:grpSpPr>
        <p:pic>
          <p:nvPicPr>
            <p:cNvPr id="14416" name="Picture 118"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17" name="Text Box 119"/>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SC200</a:t>
              </a:r>
            </a:p>
          </p:txBody>
        </p:sp>
      </p:grpSp>
      <p:grpSp>
        <p:nvGrpSpPr>
          <p:cNvPr id="14350" name="Group 120"/>
          <p:cNvGrpSpPr>
            <a:grpSpLocks/>
          </p:cNvGrpSpPr>
          <p:nvPr/>
        </p:nvGrpSpPr>
        <p:grpSpPr bwMode="auto">
          <a:xfrm>
            <a:off x="1946275" y="4865688"/>
            <a:ext cx="2105025" cy="517525"/>
            <a:chOff x="456" y="3379"/>
            <a:chExt cx="1326" cy="326"/>
          </a:xfrm>
        </p:grpSpPr>
        <p:pic>
          <p:nvPicPr>
            <p:cNvPr id="14414" name="Picture 121"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15" name="Text Box 122"/>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ARM7EJ-S</a:t>
              </a:r>
            </a:p>
          </p:txBody>
        </p:sp>
      </p:grpSp>
      <p:grpSp>
        <p:nvGrpSpPr>
          <p:cNvPr id="14351" name="Group 123"/>
          <p:cNvGrpSpPr>
            <a:grpSpLocks/>
          </p:cNvGrpSpPr>
          <p:nvPr/>
        </p:nvGrpSpPr>
        <p:grpSpPr bwMode="auto">
          <a:xfrm>
            <a:off x="3660775" y="5580063"/>
            <a:ext cx="2105025" cy="517525"/>
            <a:chOff x="456" y="3379"/>
            <a:chExt cx="1326" cy="326"/>
          </a:xfrm>
        </p:grpSpPr>
        <p:pic>
          <p:nvPicPr>
            <p:cNvPr id="14412" name="Picture 124"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13" name="Text Box 125"/>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ARM922T</a:t>
              </a:r>
            </a:p>
          </p:txBody>
        </p:sp>
      </p:grpSp>
      <p:grpSp>
        <p:nvGrpSpPr>
          <p:cNvPr id="14352" name="Group 126"/>
          <p:cNvGrpSpPr>
            <a:grpSpLocks/>
          </p:cNvGrpSpPr>
          <p:nvPr/>
        </p:nvGrpSpPr>
        <p:grpSpPr bwMode="auto">
          <a:xfrm>
            <a:off x="2405063" y="5838825"/>
            <a:ext cx="2105025" cy="517525"/>
            <a:chOff x="456" y="3379"/>
            <a:chExt cx="1326" cy="326"/>
          </a:xfrm>
        </p:grpSpPr>
        <p:pic>
          <p:nvPicPr>
            <p:cNvPr id="14410" name="Picture 127"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11" name="Text Box 128"/>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SC100</a:t>
              </a:r>
            </a:p>
          </p:txBody>
        </p:sp>
      </p:grpSp>
      <p:grpSp>
        <p:nvGrpSpPr>
          <p:cNvPr id="14353" name="Group 129"/>
          <p:cNvGrpSpPr>
            <a:grpSpLocks/>
          </p:cNvGrpSpPr>
          <p:nvPr/>
        </p:nvGrpSpPr>
        <p:grpSpPr bwMode="auto">
          <a:xfrm>
            <a:off x="2449513" y="5321300"/>
            <a:ext cx="2105025" cy="517525"/>
            <a:chOff x="456" y="3379"/>
            <a:chExt cx="1326" cy="326"/>
          </a:xfrm>
        </p:grpSpPr>
        <p:pic>
          <p:nvPicPr>
            <p:cNvPr id="14408" name="Picture 130"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09" name="Text Box 131"/>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ARM920T</a:t>
              </a:r>
            </a:p>
          </p:txBody>
        </p:sp>
      </p:grpSp>
      <p:grpSp>
        <p:nvGrpSpPr>
          <p:cNvPr id="14354" name="Group 135"/>
          <p:cNvGrpSpPr>
            <a:grpSpLocks/>
          </p:cNvGrpSpPr>
          <p:nvPr/>
        </p:nvGrpSpPr>
        <p:grpSpPr bwMode="auto">
          <a:xfrm>
            <a:off x="439738" y="5830888"/>
            <a:ext cx="2105025" cy="517525"/>
            <a:chOff x="456" y="3379"/>
            <a:chExt cx="1326" cy="326"/>
          </a:xfrm>
        </p:grpSpPr>
        <p:pic>
          <p:nvPicPr>
            <p:cNvPr id="14406" name="Picture 136"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07" name="Text Box 137"/>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ARM7TDMI(S)</a:t>
              </a:r>
            </a:p>
          </p:txBody>
        </p:sp>
      </p:grpSp>
      <p:grpSp>
        <p:nvGrpSpPr>
          <p:cNvPr id="14355" name="Group 141"/>
          <p:cNvGrpSpPr>
            <a:grpSpLocks/>
          </p:cNvGrpSpPr>
          <p:nvPr/>
        </p:nvGrpSpPr>
        <p:grpSpPr bwMode="auto">
          <a:xfrm>
            <a:off x="4543425" y="2452688"/>
            <a:ext cx="2105025" cy="517525"/>
            <a:chOff x="456" y="3379"/>
            <a:chExt cx="1326" cy="326"/>
          </a:xfrm>
        </p:grpSpPr>
        <p:pic>
          <p:nvPicPr>
            <p:cNvPr id="14404" name="Picture 142"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05" name="Text Box 143"/>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ARM1176JZ(F)-S</a:t>
              </a:r>
            </a:p>
          </p:txBody>
        </p:sp>
      </p:grpSp>
      <p:grpSp>
        <p:nvGrpSpPr>
          <p:cNvPr id="14356" name="Group 144"/>
          <p:cNvGrpSpPr>
            <a:grpSpLocks/>
          </p:cNvGrpSpPr>
          <p:nvPr/>
        </p:nvGrpSpPr>
        <p:grpSpPr bwMode="auto">
          <a:xfrm>
            <a:off x="5195888" y="2686050"/>
            <a:ext cx="2105025" cy="517525"/>
            <a:chOff x="456" y="3379"/>
            <a:chExt cx="1326" cy="326"/>
          </a:xfrm>
        </p:grpSpPr>
        <p:pic>
          <p:nvPicPr>
            <p:cNvPr id="14402" name="Picture 145"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03" name="Text Box 146"/>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ARM1156T2(F)-S</a:t>
              </a:r>
            </a:p>
          </p:txBody>
        </p:sp>
      </p:grpSp>
      <p:grpSp>
        <p:nvGrpSpPr>
          <p:cNvPr id="14357" name="Group 147"/>
          <p:cNvGrpSpPr>
            <a:grpSpLocks/>
          </p:cNvGrpSpPr>
          <p:nvPr/>
        </p:nvGrpSpPr>
        <p:grpSpPr bwMode="auto">
          <a:xfrm>
            <a:off x="3933825" y="2954338"/>
            <a:ext cx="2105025" cy="517525"/>
            <a:chOff x="456" y="3379"/>
            <a:chExt cx="1326" cy="326"/>
          </a:xfrm>
        </p:grpSpPr>
        <p:pic>
          <p:nvPicPr>
            <p:cNvPr id="14400" name="Picture 148"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401" name="Text Box 149"/>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ARM1136J(F)-S</a:t>
              </a:r>
            </a:p>
          </p:txBody>
        </p:sp>
      </p:grpSp>
      <p:grpSp>
        <p:nvGrpSpPr>
          <p:cNvPr id="14358" name="Group 150"/>
          <p:cNvGrpSpPr>
            <a:grpSpLocks/>
          </p:cNvGrpSpPr>
          <p:nvPr/>
        </p:nvGrpSpPr>
        <p:grpSpPr bwMode="auto">
          <a:xfrm>
            <a:off x="3352800" y="3459163"/>
            <a:ext cx="2105025" cy="517525"/>
            <a:chOff x="456" y="3379"/>
            <a:chExt cx="1326" cy="326"/>
          </a:xfrm>
        </p:grpSpPr>
        <p:pic>
          <p:nvPicPr>
            <p:cNvPr id="14398" name="Picture 151"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99" name="Text Box 152"/>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ARM1026EJ-S</a:t>
              </a:r>
            </a:p>
          </p:txBody>
        </p:sp>
      </p:grpSp>
      <p:grpSp>
        <p:nvGrpSpPr>
          <p:cNvPr id="14359" name="Group 153"/>
          <p:cNvGrpSpPr>
            <a:grpSpLocks/>
          </p:cNvGrpSpPr>
          <p:nvPr/>
        </p:nvGrpSpPr>
        <p:grpSpPr bwMode="auto">
          <a:xfrm>
            <a:off x="2390775" y="3838575"/>
            <a:ext cx="2105025" cy="517525"/>
            <a:chOff x="456" y="3379"/>
            <a:chExt cx="1326" cy="326"/>
          </a:xfrm>
        </p:grpSpPr>
        <p:pic>
          <p:nvPicPr>
            <p:cNvPr id="14396" name="Picture 154"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97" name="Text Box 155"/>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ARM968E-S</a:t>
              </a:r>
            </a:p>
          </p:txBody>
        </p:sp>
      </p:grpSp>
      <p:grpSp>
        <p:nvGrpSpPr>
          <p:cNvPr id="14360" name="Group 156"/>
          <p:cNvGrpSpPr>
            <a:grpSpLocks/>
          </p:cNvGrpSpPr>
          <p:nvPr/>
        </p:nvGrpSpPr>
        <p:grpSpPr bwMode="auto">
          <a:xfrm>
            <a:off x="3736975" y="4102100"/>
            <a:ext cx="2105025" cy="517525"/>
            <a:chOff x="456" y="3379"/>
            <a:chExt cx="1326" cy="326"/>
          </a:xfrm>
        </p:grpSpPr>
        <p:pic>
          <p:nvPicPr>
            <p:cNvPr id="14394" name="Picture 157"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95" name="Text Box 158"/>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ARM926EJ-S</a:t>
              </a:r>
            </a:p>
          </p:txBody>
        </p:sp>
      </p:grpSp>
      <p:grpSp>
        <p:nvGrpSpPr>
          <p:cNvPr id="14361" name="Group 159"/>
          <p:cNvGrpSpPr>
            <a:grpSpLocks/>
          </p:cNvGrpSpPr>
          <p:nvPr/>
        </p:nvGrpSpPr>
        <p:grpSpPr bwMode="auto">
          <a:xfrm>
            <a:off x="2852738" y="4492625"/>
            <a:ext cx="2105025" cy="517525"/>
            <a:chOff x="456" y="3379"/>
            <a:chExt cx="1326" cy="326"/>
          </a:xfrm>
        </p:grpSpPr>
        <p:pic>
          <p:nvPicPr>
            <p:cNvPr id="14392" name="Picture 160"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93" name="Text Box 161"/>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ARM946E-S</a:t>
              </a:r>
            </a:p>
          </p:txBody>
        </p:sp>
      </p:grpSp>
      <p:grpSp>
        <p:nvGrpSpPr>
          <p:cNvPr id="14362" name="Group 189"/>
          <p:cNvGrpSpPr>
            <a:grpSpLocks/>
          </p:cNvGrpSpPr>
          <p:nvPr/>
        </p:nvGrpSpPr>
        <p:grpSpPr bwMode="auto">
          <a:xfrm>
            <a:off x="7599363" y="1169988"/>
            <a:ext cx="1550987" cy="639762"/>
            <a:chOff x="4787" y="737"/>
            <a:chExt cx="977" cy="403"/>
          </a:xfrm>
        </p:grpSpPr>
        <p:grpSp>
          <p:nvGrpSpPr>
            <p:cNvPr id="14386" name="Group 87"/>
            <p:cNvGrpSpPr>
              <a:grpSpLocks/>
            </p:cNvGrpSpPr>
            <p:nvPr/>
          </p:nvGrpSpPr>
          <p:grpSpPr bwMode="auto">
            <a:xfrm>
              <a:off x="4965" y="737"/>
              <a:ext cx="366" cy="237"/>
              <a:chOff x="3438" y="1068"/>
              <a:chExt cx="366" cy="237"/>
            </a:xfrm>
          </p:grpSpPr>
          <p:sp>
            <p:nvSpPr>
              <p:cNvPr id="14390" name="Line 88"/>
              <p:cNvSpPr>
                <a:spLocks noChangeShapeType="1"/>
              </p:cNvSpPr>
              <p:nvPr/>
            </p:nvSpPr>
            <p:spPr bwMode="auto">
              <a:xfrm flipV="1">
                <a:off x="3450" y="1068"/>
                <a:ext cx="0" cy="237"/>
              </a:xfrm>
              <a:prstGeom prst="line">
                <a:avLst/>
              </a:prstGeom>
              <a:noFill/>
              <a:ln w="6350">
                <a:solidFill>
                  <a:schemeClr val="tx1"/>
                </a:solidFill>
                <a:round/>
                <a:headEnd/>
                <a:tailEnd type="triangle" w="med" len="med"/>
              </a:ln>
            </p:spPr>
            <p:txBody>
              <a:bodyPr anchor="ctr"/>
              <a:lstStyle/>
              <a:p>
                <a:endParaRPr lang="en-US"/>
              </a:p>
            </p:txBody>
          </p:sp>
          <p:sp>
            <p:nvSpPr>
              <p:cNvPr id="14391" name="Text Box 89"/>
              <p:cNvSpPr txBox="1">
                <a:spLocks noChangeArrowheads="1"/>
              </p:cNvSpPr>
              <p:nvPr/>
            </p:nvSpPr>
            <p:spPr bwMode="auto">
              <a:xfrm>
                <a:off x="3438" y="1071"/>
                <a:ext cx="366" cy="154"/>
              </a:xfrm>
              <a:prstGeom prst="rect">
                <a:avLst/>
              </a:prstGeom>
              <a:noFill/>
              <a:ln w="38100" algn="ctr">
                <a:noFill/>
                <a:miter lim="800000"/>
                <a:headEnd/>
                <a:tailEnd/>
              </a:ln>
            </p:spPr>
            <p:txBody>
              <a:bodyPr>
                <a:spAutoFit/>
              </a:bodyPr>
              <a:lstStyle/>
              <a:p>
                <a:pPr>
                  <a:spcBef>
                    <a:spcPct val="50000"/>
                  </a:spcBef>
                </a:pPr>
                <a:r>
                  <a:rPr lang="en-GB" sz="1000" b="1">
                    <a:latin typeface="Calibri" pitchFamily="34" charset="0"/>
                  </a:rPr>
                  <a:t>x1-4</a:t>
                </a:r>
              </a:p>
            </p:txBody>
          </p:sp>
        </p:grpSp>
        <p:grpSp>
          <p:nvGrpSpPr>
            <p:cNvPr id="14387" name="Group 187"/>
            <p:cNvGrpSpPr>
              <a:grpSpLocks/>
            </p:cNvGrpSpPr>
            <p:nvPr/>
          </p:nvGrpSpPr>
          <p:grpSpPr bwMode="auto">
            <a:xfrm>
              <a:off x="4787" y="814"/>
              <a:ext cx="977" cy="326"/>
              <a:chOff x="4783" y="814"/>
              <a:chExt cx="977" cy="326"/>
            </a:xfrm>
          </p:grpSpPr>
          <p:pic>
            <p:nvPicPr>
              <p:cNvPr id="14388" name="Picture 163" descr="Blue Dot 300"/>
              <p:cNvPicPr>
                <a:picLocks noChangeAspect="1" noChangeArrowheads="1"/>
              </p:cNvPicPr>
              <p:nvPr/>
            </p:nvPicPr>
            <p:blipFill>
              <a:blip r:embed="rId3" cstate="print"/>
              <a:srcRect/>
              <a:stretch>
                <a:fillRect/>
              </a:stretch>
            </p:blipFill>
            <p:spPr bwMode="auto">
              <a:xfrm>
                <a:off x="4783" y="814"/>
                <a:ext cx="326" cy="326"/>
              </a:xfrm>
              <a:prstGeom prst="rect">
                <a:avLst/>
              </a:prstGeom>
              <a:noFill/>
              <a:ln w="9525">
                <a:noFill/>
                <a:miter lim="800000"/>
                <a:headEnd/>
                <a:tailEnd/>
              </a:ln>
            </p:spPr>
          </p:pic>
          <p:sp>
            <p:nvSpPr>
              <p:cNvPr id="14389" name="Text Box 164"/>
              <p:cNvSpPr txBox="1">
                <a:spLocks noChangeArrowheads="1"/>
              </p:cNvSpPr>
              <p:nvPr/>
            </p:nvSpPr>
            <p:spPr bwMode="auto">
              <a:xfrm>
                <a:off x="5032" y="852"/>
                <a:ext cx="728"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Cortex-A9</a:t>
                </a:r>
              </a:p>
            </p:txBody>
          </p:sp>
        </p:grpSp>
      </p:grpSp>
      <p:grpSp>
        <p:nvGrpSpPr>
          <p:cNvPr id="14363" name="Group 186"/>
          <p:cNvGrpSpPr>
            <a:grpSpLocks/>
          </p:cNvGrpSpPr>
          <p:nvPr/>
        </p:nvGrpSpPr>
        <p:grpSpPr bwMode="auto">
          <a:xfrm>
            <a:off x="7908925" y="5464175"/>
            <a:ext cx="1222375" cy="517525"/>
            <a:chOff x="4990" y="3442"/>
            <a:chExt cx="770" cy="326"/>
          </a:xfrm>
        </p:grpSpPr>
        <p:pic>
          <p:nvPicPr>
            <p:cNvPr id="14384" name="Picture 166" descr="Blue Dot 300"/>
            <p:cNvPicPr>
              <a:picLocks noChangeAspect="1" noChangeArrowheads="1"/>
            </p:cNvPicPr>
            <p:nvPr/>
          </p:nvPicPr>
          <p:blipFill>
            <a:blip r:embed="rId3" cstate="print"/>
            <a:srcRect/>
            <a:stretch>
              <a:fillRect/>
            </a:stretch>
          </p:blipFill>
          <p:spPr bwMode="auto">
            <a:xfrm>
              <a:off x="4990" y="3442"/>
              <a:ext cx="326" cy="326"/>
            </a:xfrm>
            <a:prstGeom prst="rect">
              <a:avLst/>
            </a:prstGeom>
            <a:noFill/>
            <a:ln w="9525">
              <a:noFill/>
              <a:miter lim="800000"/>
              <a:headEnd/>
              <a:tailEnd/>
            </a:ln>
          </p:spPr>
        </p:pic>
        <p:sp>
          <p:nvSpPr>
            <p:cNvPr id="14385" name="Text Box 167"/>
            <p:cNvSpPr txBox="1">
              <a:spLocks noChangeArrowheads="1"/>
            </p:cNvSpPr>
            <p:nvPr/>
          </p:nvSpPr>
          <p:spPr bwMode="auto">
            <a:xfrm>
              <a:off x="5239" y="3480"/>
              <a:ext cx="521"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SC300</a:t>
              </a:r>
            </a:p>
          </p:txBody>
        </p:sp>
      </p:grpSp>
      <p:grpSp>
        <p:nvGrpSpPr>
          <p:cNvPr id="14364" name="Group 168"/>
          <p:cNvGrpSpPr>
            <a:grpSpLocks/>
          </p:cNvGrpSpPr>
          <p:nvPr/>
        </p:nvGrpSpPr>
        <p:grpSpPr bwMode="auto">
          <a:xfrm>
            <a:off x="7056438" y="5891213"/>
            <a:ext cx="2105025" cy="517525"/>
            <a:chOff x="456" y="3379"/>
            <a:chExt cx="1326" cy="326"/>
          </a:xfrm>
        </p:grpSpPr>
        <p:pic>
          <p:nvPicPr>
            <p:cNvPr id="14382" name="Picture 169"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83" name="Text Box 170"/>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Cortex-M1</a:t>
              </a:r>
            </a:p>
          </p:txBody>
        </p:sp>
      </p:grpSp>
      <p:grpSp>
        <p:nvGrpSpPr>
          <p:cNvPr id="14365" name="Group 171"/>
          <p:cNvGrpSpPr>
            <a:grpSpLocks/>
          </p:cNvGrpSpPr>
          <p:nvPr/>
        </p:nvGrpSpPr>
        <p:grpSpPr bwMode="auto">
          <a:xfrm>
            <a:off x="6445250" y="5370513"/>
            <a:ext cx="2105025" cy="517525"/>
            <a:chOff x="456" y="3379"/>
            <a:chExt cx="1326" cy="326"/>
          </a:xfrm>
        </p:grpSpPr>
        <p:pic>
          <p:nvPicPr>
            <p:cNvPr id="14380" name="Picture 172"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81" name="Text Box 173"/>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Cortex-M3</a:t>
              </a:r>
            </a:p>
          </p:txBody>
        </p:sp>
      </p:grpSp>
      <p:grpSp>
        <p:nvGrpSpPr>
          <p:cNvPr id="14366" name="Group 174"/>
          <p:cNvGrpSpPr>
            <a:grpSpLocks/>
          </p:cNvGrpSpPr>
          <p:nvPr/>
        </p:nvGrpSpPr>
        <p:grpSpPr bwMode="auto">
          <a:xfrm>
            <a:off x="6538913" y="3748088"/>
            <a:ext cx="2105025" cy="517525"/>
            <a:chOff x="456" y="3379"/>
            <a:chExt cx="1326" cy="326"/>
          </a:xfrm>
        </p:grpSpPr>
        <p:pic>
          <p:nvPicPr>
            <p:cNvPr id="14378" name="Picture 175"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79" name="Text Box 176"/>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Cortex-R4</a:t>
              </a:r>
            </a:p>
          </p:txBody>
        </p:sp>
      </p:grpSp>
      <p:grpSp>
        <p:nvGrpSpPr>
          <p:cNvPr id="14367" name="Group 188"/>
          <p:cNvGrpSpPr>
            <a:grpSpLocks/>
          </p:cNvGrpSpPr>
          <p:nvPr/>
        </p:nvGrpSpPr>
        <p:grpSpPr bwMode="auto">
          <a:xfrm>
            <a:off x="7229475" y="3292475"/>
            <a:ext cx="1744663" cy="517525"/>
            <a:chOff x="4554" y="2074"/>
            <a:chExt cx="1099" cy="326"/>
          </a:xfrm>
        </p:grpSpPr>
        <p:pic>
          <p:nvPicPr>
            <p:cNvPr id="14376" name="Picture 178" descr="Blue Dot 300"/>
            <p:cNvPicPr>
              <a:picLocks noChangeAspect="1" noChangeArrowheads="1"/>
            </p:cNvPicPr>
            <p:nvPr/>
          </p:nvPicPr>
          <p:blipFill>
            <a:blip r:embed="rId3" cstate="print"/>
            <a:srcRect/>
            <a:stretch>
              <a:fillRect/>
            </a:stretch>
          </p:blipFill>
          <p:spPr bwMode="auto">
            <a:xfrm>
              <a:off x="4554" y="2074"/>
              <a:ext cx="326" cy="326"/>
            </a:xfrm>
            <a:prstGeom prst="rect">
              <a:avLst/>
            </a:prstGeom>
            <a:noFill/>
            <a:ln w="9525">
              <a:noFill/>
              <a:miter lim="800000"/>
              <a:headEnd/>
              <a:tailEnd/>
            </a:ln>
          </p:spPr>
        </p:pic>
        <p:sp>
          <p:nvSpPr>
            <p:cNvPr id="14377" name="Text Box 179"/>
            <p:cNvSpPr txBox="1">
              <a:spLocks noChangeArrowheads="1"/>
            </p:cNvSpPr>
            <p:nvPr/>
          </p:nvSpPr>
          <p:spPr bwMode="auto">
            <a:xfrm>
              <a:off x="4803" y="2112"/>
              <a:ext cx="850"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Cortex-R4F</a:t>
              </a:r>
            </a:p>
          </p:txBody>
        </p:sp>
      </p:grpSp>
      <p:grpSp>
        <p:nvGrpSpPr>
          <p:cNvPr id="14368" name="Group 180"/>
          <p:cNvGrpSpPr>
            <a:grpSpLocks/>
          </p:cNvGrpSpPr>
          <p:nvPr/>
        </p:nvGrpSpPr>
        <p:grpSpPr bwMode="auto">
          <a:xfrm>
            <a:off x="6648450" y="1698625"/>
            <a:ext cx="2105025" cy="517525"/>
            <a:chOff x="456" y="3379"/>
            <a:chExt cx="1326" cy="326"/>
          </a:xfrm>
        </p:grpSpPr>
        <p:pic>
          <p:nvPicPr>
            <p:cNvPr id="14374" name="Picture 181"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75" name="Text Box 182"/>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Cortex-A8</a:t>
              </a:r>
            </a:p>
          </p:txBody>
        </p:sp>
      </p:grpSp>
      <p:grpSp>
        <p:nvGrpSpPr>
          <p:cNvPr id="14369" name="Group 183"/>
          <p:cNvGrpSpPr>
            <a:grpSpLocks/>
          </p:cNvGrpSpPr>
          <p:nvPr/>
        </p:nvGrpSpPr>
        <p:grpSpPr bwMode="auto">
          <a:xfrm>
            <a:off x="5164138" y="2085975"/>
            <a:ext cx="2105025" cy="517525"/>
            <a:chOff x="456" y="3379"/>
            <a:chExt cx="1326" cy="326"/>
          </a:xfrm>
        </p:grpSpPr>
        <p:pic>
          <p:nvPicPr>
            <p:cNvPr id="14372" name="Picture 184" descr="Blue Dot 300"/>
            <p:cNvPicPr>
              <a:picLocks noChangeAspect="1" noChangeArrowheads="1"/>
            </p:cNvPicPr>
            <p:nvPr/>
          </p:nvPicPr>
          <p:blipFill>
            <a:blip r:embed="rId3" cstate="print"/>
            <a:srcRect/>
            <a:stretch>
              <a:fillRect/>
            </a:stretch>
          </p:blipFill>
          <p:spPr bwMode="auto">
            <a:xfrm>
              <a:off x="456" y="3379"/>
              <a:ext cx="326" cy="326"/>
            </a:xfrm>
            <a:prstGeom prst="rect">
              <a:avLst/>
            </a:prstGeom>
            <a:noFill/>
            <a:ln w="9525">
              <a:noFill/>
              <a:miter lim="800000"/>
              <a:headEnd/>
              <a:tailEnd/>
            </a:ln>
          </p:spPr>
        </p:pic>
        <p:sp>
          <p:nvSpPr>
            <p:cNvPr id="14373" name="Text Box 185"/>
            <p:cNvSpPr txBox="1">
              <a:spLocks noChangeArrowheads="1"/>
            </p:cNvSpPr>
            <p:nvPr/>
          </p:nvSpPr>
          <p:spPr bwMode="auto">
            <a:xfrm>
              <a:off x="705" y="3417"/>
              <a:ext cx="1077" cy="192"/>
            </a:xfrm>
            <a:prstGeom prst="rect">
              <a:avLst/>
            </a:prstGeom>
            <a:noFill/>
            <a:ln w="38100" algn="ctr">
              <a:noFill/>
              <a:miter lim="800000"/>
              <a:headEnd/>
              <a:tailEnd/>
            </a:ln>
          </p:spPr>
          <p:txBody>
            <a:bodyPr>
              <a:spAutoFit/>
            </a:bodyPr>
            <a:lstStyle/>
            <a:p>
              <a:pPr>
                <a:spcBef>
                  <a:spcPct val="50000"/>
                </a:spcBef>
              </a:pPr>
              <a:r>
                <a:rPr lang="en-US" sz="1400" b="1">
                  <a:latin typeface="Calibri" pitchFamily="34" charset="0"/>
                  <a:ea typeface="MS PGothic" pitchFamily="34" charset="-128"/>
                </a:rPr>
                <a:t>ARM11 MPCore</a:t>
              </a:r>
            </a:p>
          </p:txBody>
        </p:sp>
      </p:grpSp>
    </p:spTree>
    <p:extLst>
      <p:ext uri="{BB962C8B-B14F-4D97-AF65-F5344CB8AC3E}">
        <p14:creationId xmlns:p14="http://schemas.microsoft.com/office/powerpoint/2010/main" val="16324851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l" eaLnBrk="1" hangingPunct="1"/>
            <a:r>
              <a:rPr lang="en-US" sz="3200" smtClean="0">
                <a:solidFill>
                  <a:schemeClr val="accent1"/>
                </a:solidFill>
              </a:rPr>
              <a:t>ARM Processor Naming Convention</a:t>
            </a:r>
            <a:br>
              <a:rPr lang="en-US" sz="3200" smtClean="0">
                <a:solidFill>
                  <a:schemeClr val="accent1"/>
                </a:solidFill>
              </a:rPr>
            </a:br>
            <a:r>
              <a:rPr lang="en-US" sz="3200" smtClean="0">
                <a:solidFill>
                  <a:schemeClr val="accent1"/>
                </a:solidFill>
              </a:rPr>
              <a:t>ARM{x}{y}{z}{T}{D}{M}{I}{E}{J}{F} – {S}</a:t>
            </a:r>
            <a:endParaRPr lang="en-IN" sz="3200" smtClean="0">
              <a:solidFill>
                <a:schemeClr val="accent1"/>
              </a:solidFill>
            </a:endParaRPr>
          </a:p>
        </p:txBody>
      </p:sp>
      <p:sp>
        <p:nvSpPr>
          <p:cNvPr id="3" name="Content Placeholder 2"/>
          <p:cNvSpPr>
            <a:spLocks noGrp="1"/>
          </p:cNvSpPr>
          <p:nvPr>
            <p:ph idx="1"/>
          </p:nvPr>
        </p:nvSpPr>
        <p:spPr>
          <a:xfrm>
            <a:off x="468313" y="1412875"/>
            <a:ext cx="8229600" cy="5073650"/>
          </a:xfrm>
        </p:spPr>
        <p:txBody>
          <a:bodyPr rtlCol="0">
            <a:normAutofit fontScale="92500"/>
          </a:bodyPr>
          <a:lstStyle/>
          <a:p>
            <a:pPr eaLnBrk="1" fontAlgn="auto" hangingPunct="1">
              <a:spcAft>
                <a:spcPts val="0"/>
              </a:spcAft>
              <a:buFont typeface="Arial" pitchFamily="34" charset="0"/>
              <a:buChar char="•"/>
              <a:defRPr/>
            </a:pPr>
            <a:r>
              <a:rPr lang="en-US" sz="2800" dirty="0" smtClean="0"/>
              <a:t>x: Family Name</a:t>
            </a:r>
          </a:p>
          <a:p>
            <a:pPr eaLnBrk="1" fontAlgn="auto" hangingPunct="1">
              <a:spcAft>
                <a:spcPts val="0"/>
              </a:spcAft>
              <a:buFont typeface="Arial" pitchFamily="34" charset="0"/>
              <a:buChar char="•"/>
              <a:defRPr/>
            </a:pPr>
            <a:r>
              <a:rPr lang="en-US" sz="2800" dirty="0" smtClean="0"/>
              <a:t>y:  Memory Management / Protection Unit</a:t>
            </a:r>
          </a:p>
          <a:p>
            <a:pPr eaLnBrk="1" fontAlgn="auto" hangingPunct="1">
              <a:spcAft>
                <a:spcPts val="0"/>
              </a:spcAft>
              <a:buFont typeface="Arial" pitchFamily="34" charset="0"/>
              <a:buChar char="•"/>
              <a:defRPr/>
            </a:pPr>
            <a:r>
              <a:rPr lang="en-US" sz="2800" dirty="0" smtClean="0"/>
              <a:t>z:  Cache</a:t>
            </a:r>
          </a:p>
          <a:p>
            <a:pPr eaLnBrk="1" fontAlgn="auto" hangingPunct="1">
              <a:spcAft>
                <a:spcPts val="0"/>
              </a:spcAft>
              <a:buFont typeface="Arial" pitchFamily="34" charset="0"/>
              <a:buChar char="•"/>
              <a:defRPr/>
            </a:pPr>
            <a:r>
              <a:rPr lang="en-US" sz="2800" dirty="0" smtClean="0"/>
              <a:t>T: Thumb Instruction set</a:t>
            </a:r>
          </a:p>
          <a:p>
            <a:pPr eaLnBrk="1" fontAlgn="auto" hangingPunct="1">
              <a:spcAft>
                <a:spcPts val="0"/>
              </a:spcAft>
              <a:buFont typeface="Arial" pitchFamily="34" charset="0"/>
              <a:buChar char="•"/>
              <a:defRPr/>
            </a:pPr>
            <a:r>
              <a:rPr lang="en-US" sz="2800" dirty="0" smtClean="0"/>
              <a:t>D: JTAG Debug Facility</a:t>
            </a:r>
          </a:p>
          <a:p>
            <a:pPr eaLnBrk="1" fontAlgn="auto" hangingPunct="1">
              <a:spcAft>
                <a:spcPts val="0"/>
              </a:spcAft>
              <a:buFont typeface="Arial" pitchFamily="34" charset="0"/>
              <a:buChar char="•"/>
              <a:defRPr/>
            </a:pPr>
            <a:r>
              <a:rPr lang="en-US" sz="2800" dirty="0" smtClean="0"/>
              <a:t>M: Fast Multiplier</a:t>
            </a:r>
          </a:p>
          <a:p>
            <a:pPr eaLnBrk="1" fontAlgn="auto" hangingPunct="1">
              <a:spcAft>
                <a:spcPts val="0"/>
              </a:spcAft>
              <a:buFont typeface="Arial" pitchFamily="34" charset="0"/>
              <a:buChar char="•"/>
              <a:defRPr/>
            </a:pPr>
            <a:r>
              <a:rPr lang="en-US" sz="2800" dirty="0" smtClean="0"/>
              <a:t>I: In Circuit Emulation (ICE)</a:t>
            </a:r>
          </a:p>
          <a:p>
            <a:pPr eaLnBrk="1" fontAlgn="auto" hangingPunct="1">
              <a:spcAft>
                <a:spcPts val="0"/>
              </a:spcAft>
              <a:buFont typeface="Arial" pitchFamily="34" charset="0"/>
              <a:buChar char="•"/>
              <a:defRPr/>
            </a:pPr>
            <a:r>
              <a:rPr lang="en-US" sz="2800" dirty="0" smtClean="0"/>
              <a:t>E: Extended (Media related instructions), assumes TDMI</a:t>
            </a:r>
          </a:p>
          <a:p>
            <a:pPr eaLnBrk="1" fontAlgn="auto" hangingPunct="1">
              <a:spcAft>
                <a:spcPts val="0"/>
              </a:spcAft>
              <a:buFont typeface="Arial" pitchFamily="34" charset="0"/>
              <a:buChar char="•"/>
              <a:defRPr/>
            </a:pPr>
            <a:r>
              <a:rPr lang="en-US" sz="2800" dirty="0" smtClean="0"/>
              <a:t>J: </a:t>
            </a:r>
            <a:r>
              <a:rPr lang="en-US" sz="2800" dirty="0" err="1" smtClean="0"/>
              <a:t>Jazzel</a:t>
            </a:r>
            <a:r>
              <a:rPr lang="en-US" sz="2800" dirty="0" smtClean="0"/>
              <a:t> </a:t>
            </a:r>
          </a:p>
          <a:p>
            <a:pPr eaLnBrk="1" fontAlgn="auto" hangingPunct="1">
              <a:spcAft>
                <a:spcPts val="0"/>
              </a:spcAft>
              <a:buFont typeface="Arial" pitchFamily="34" charset="0"/>
              <a:buChar char="•"/>
              <a:defRPr/>
            </a:pPr>
            <a:r>
              <a:rPr lang="en-US" sz="2800" dirty="0" smtClean="0"/>
              <a:t>s: Synthesizable</a:t>
            </a:r>
            <a:endParaRPr lang="en-IN" sz="2800" dirty="0" smtClean="0"/>
          </a:p>
        </p:txBody>
      </p:sp>
    </p:spTree>
    <p:extLst>
      <p:ext uri="{BB962C8B-B14F-4D97-AF65-F5344CB8AC3E}">
        <p14:creationId xmlns:p14="http://schemas.microsoft.com/office/powerpoint/2010/main" val="14803839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68313" y="0"/>
            <a:ext cx="8229600" cy="1143000"/>
          </a:xfrm>
        </p:spPr>
        <p:txBody>
          <a:bodyPr/>
          <a:lstStyle/>
          <a:p>
            <a:pPr algn="l" eaLnBrk="1" hangingPunct="1"/>
            <a:r>
              <a:rPr lang="en-US" sz="3200" smtClean="0">
                <a:solidFill>
                  <a:schemeClr val="accent1"/>
                </a:solidFill>
              </a:rPr>
              <a:t>Relative Performance*</a:t>
            </a:r>
          </a:p>
        </p:txBody>
      </p:sp>
      <p:sp>
        <p:nvSpPr>
          <p:cNvPr id="1028" name="Text Box 3"/>
          <p:cNvSpPr txBox="1">
            <a:spLocks noChangeArrowheads="1"/>
          </p:cNvSpPr>
          <p:nvPr/>
        </p:nvSpPr>
        <p:spPr bwMode="auto">
          <a:xfrm>
            <a:off x="130175" y="5999163"/>
            <a:ext cx="5911850" cy="336550"/>
          </a:xfrm>
          <a:prstGeom prst="rect">
            <a:avLst/>
          </a:prstGeom>
          <a:noFill/>
          <a:ln w="38100" algn="ctr">
            <a:noFill/>
            <a:miter lim="800000"/>
            <a:headEnd/>
            <a:tailEnd/>
          </a:ln>
        </p:spPr>
        <p:txBody>
          <a:bodyPr>
            <a:spAutoFit/>
          </a:bodyPr>
          <a:lstStyle/>
          <a:p>
            <a:pPr>
              <a:spcBef>
                <a:spcPct val="25000"/>
              </a:spcBef>
              <a:buSzPct val="125000"/>
              <a:buFont typeface="Wingdings" pitchFamily="2" charset="2"/>
              <a:buNone/>
            </a:pPr>
            <a:r>
              <a:rPr lang="en-US" sz="1600">
                <a:latin typeface="Calibri" pitchFamily="34" charset="0"/>
              </a:rPr>
              <a:t>*Represents attainable speeds in 130, 90 or 65nm processes</a:t>
            </a:r>
          </a:p>
        </p:txBody>
      </p:sp>
      <p:graphicFrame>
        <p:nvGraphicFramePr>
          <p:cNvPr id="22" name="Object 4"/>
          <p:cNvGraphicFramePr>
            <a:graphicFrameLocks noGrp="1" noChangeAspect="1"/>
          </p:cNvGraphicFramePr>
          <p:nvPr>
            <p:ph idx="1"/>
          </p:nvPr>
        </p:nvGraphicFramePr>
        <p:xfrm>
          <a:off x="1598613" y="1319213"/>
          <a:ext cx="6148387" cy="4722812"/>
        </p:xfrm>
        <a:graphic>
          <a:graphicData uri="http://schemas.openxmlformats.org/drawingml/2006/chart">
            <c:chart xmlns:c="http://schemas.openxmlformats.org/drawingml/2006/chart" xmlns:r="http://schemas.openxmlformats.org/officeDocument/2006/relationships" r:id="rId2"/>
          </a:graphicData>
        </a:graphic>
      </p:graphicFrame>
      <p:sp>
        <p:nvSpPr>
          <p:cNvPr id="1029" name="Text Box 5"/>
          <p:cNvSpPr txBox="1">
            <a:spLocks noChangeArrowheads="1"/>
          </p:cNvSpPr>
          <p:nvPr/>
        </p:nvSpPr>
        <p:spPr bwMode="auto">
          <a:xfrm rot="10800000">
            <a:off x="6443663" y="4868863"/>
            <a:ext cx="428625" cy="782637"/>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Cortex</a:t>
            </a:r>
            <a:r>
              <a:rPr lang="en-US" sz="1600">
                <a:latin typeface="Calibri" pitchFamily="34" charset="0"/>
              </a:rPr>
              <a:t> </a:t>
            </a:r>
            <a:r>
              <a:rPr lang="en-US" sz="1200">
                <a:latin typeface="Calibri" pitchFamily="34" charset="0"/>
              </a:rPr>
              <a:t>A8</a:t>
            </a:r>
          </a:p>
        </p:txBody>
      </p:sp>
      <p:sp>
        <p:nvSpPr>
          <p:cNvPr id="1030" name="Text Box 6"/>
          <p:cNvSpPr txBox="1">
            <a:spLocks noChangeArrowheads="1"/>
          </p:cNvSpPr>
          <p:nvPr/>
        </p:nvSpPr>
        <p:spPr bwMode="auto">
          <a:xfrm rot="10800000">
            <a:off x="6011863" y="4652963"/>
            <a:ext cx="366712" cy="1089025"/>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ARM1176JZ-S</a:t>
            </a:r>
          </a:p>
        </p:txBody>
      </p:sp>
      <p:sp>
        <p:nvSpPr>
          <p:cNvPr id="1031" name="Text Box 7"/>
          <p:cNvSpPr txBox="1">
            <a:spLocks noChangeArrowheads="1"/>
          </p:cNvSpPr>
          <p:nvPr/>
        </p:nvSpPr>
        <p:spPr bwMode="auto">
          <a:xfrm rot="10800000">
            <a:off x="4716463" y="4652963"/>
            <a:ext cx="366712" cy="1012825"/>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ARM926EJ-S</a:t>
            </a:r>
          </a:p>
        </p:txBody>
      </p:sp>
      <p:sp>
        <p:nvSpPr>
          <p:cNvPr id="1032" name="Text Box 8"/>
          <p:cNvSpPr txBox="1">
            <a:spLocks noChangeArrowheads="1"/>
          </p:cNvSpPr>
          <p:nvPr/>
        </p:nvSpPr>
        <p:spPr bwMode="auto">
          <a:xfrm rot="10800000">
            <a:off x="4211638" y="4797425"/>
            <a:ext cx="366712" cy="776288"/>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ARM920T</a:t>
            </a:r>
          </a:p>
        </p:txBody>
      </p:sp>
      <p:sp>
        <p:nvSpPr>
          <p:cNvPr id="1033" name="Text Box 9"/>
          <p:cNvSpPr txBox="1">
            <a:spLocks noChangeArrowheads="1"/>
          </p:cNvSpPr>
          <p:nvPr/>
        </p:nvSpPr>
        <p:spPr bwMode="auto">
          <a:xfrm rot="10800000">
            <a:off x="3779838" y="4797425"/>
            <a:ext cx="366712" cy="887413"/>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ARM7TDMI</a:t>
            </a:r>
          </a:p>
        </p:txBody>
      </p:sp>
      <p:sp>
        <p:nvSpPr>
          <p:cNvPr id="1034" name="Text Box 10"/>
          <p:cNvSpPr txBox="1">
            <a:spLocks noChangeArrowheads="1"/>
          </p:cNvSpPr>
          <p:nvPr/>
        </p:nvSpPr>
        <p:spPr bwMode="auto">
          <a:xfrm rot="10800000">
            <a:off x="5580063" y="4724400"/>
            <a:ext cx="366712" cy="995363"/>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ARM1136J-S</a:t>
            </a:r>
          </a:p>
        </p:txBody>
      </p:sp>
      <p:sp>
        <p:nvSpPr>
          <p:cNvPr id="1035" name="Text Box 11"/>
          <p:cNvSpPr txBox="1">
            <a:spLocks noChangeArrowheads="1"/>
          </p:cNvSpPr>
          <p:nvPr/>
        </p:nvSpPr>
        <p:spPr bwMode="auto">
          <a:xfrm rot="10800000">
            <a:off x="5148263" y="4652963"/>
            <a:ext cx="366712" cy="1096962"/>
          </a:xfrm>
          <a:prstGeom prst="rect">
            <a:avLst/>
          </a:prstGeom>
          <a:noFill/>
          <a:ln w="38100" algn="ctr">
            <a:noFill/>
            <a:miter lim="800000"/>
            <a:headEnd/>
            <a:tailEnd/>
          </a:ln>
        </p:spPr>
        <p:txBody>
          <a:bodyPr vert="eaVert" wrap="none">
            <a:spAutoFit/>
          </a:bodyPr>
          <a:lstStyle/>
          <a:p>
            <a:pPr>
              <a:spcBef>
                <a:spcPct val="25000"/>
              </a:spcBef>
              <a:buSzPct val="125000"/>
              <a:buFont typeface="Wingdings" pitchFamily="2" charset="2"/>
              <a:buNone/>
            </a:pPr>
            <a:r>
              <a:rPr lang="en-US" sz="1200">
                <a:latin typeface="Calibri" pitchFamily="34" charset="0"/>
              </a:rPr>
              <a:t>ARM1026EJ-S</a:t>
            </a:r>
          </a:p>
        </p:txBody>
      </p:sp>
      <p:sp>
        <p:nvSpPr>
          <p:cNvPr id="1036" name="Text Box 12"/>
          <p:cNvSpPr txBox="1">
            <a:spLocks noChangeArrowheads="1"/>
          </p:cNvSpPr>
          <p:nvPr/>
        </p:nvSpPr>
        <p:spPr bwMode="auto">
          <a:xfrm>
            <a:off x="6516688" y="2060575"/>
            <a:ext cx="461962" cy="277813"/>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0.43</a:t>
            </a:r>
          </a:p>
        </p:txBody>
      </p:sp>
      <p:sp>
        <p:nvSpPr>
          <p:cNvPr id="1037" name="Text Box 13"/>
          <p:cNvSpPr txBox="1">
            <a:spLocks noChangeArrowheads="1"/>
          </p:cNvSpPr>
          <p:nvPr/>
        </p:nvSpPr>
        <p:spPr bwMode="auto">
          <a:xfrm>
            <a:off x="5119688" y="3149600"/>
            <a:ext cx="458787" cy="276225"/>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0.36</a:t>
            </a:r>
          </a:p>
        </p:txBody>
      </p:sp>
      <p:sp>
        <p:nvSpPr>
          <p:cNvPr id="1038" name="Text Box 14"/>
          <p:cNvSpPr txBox="1">
            <a:spLocks noChangeArrowheads="1"/>
          </p:cNvSpPr>
          <p:nvPr/>
        </p:nvSpPr>
        <p:spPr bwMode="auto">
          <a:xfrm>
            <a:off x="6011863" y="2636838"/>
            <a:ext cx="538162" cy="277812"/>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0.568</a:t>
            </a:r>
          </a:p>
        </p:txBody>
      </p:sp>
      <p:sp>
        <p:nvSpPr>
          <p:cNvPr id="1039" name="Text Box 15"/>
          <p:cNvSpPr txBox="1">
            <a:spLocks noChangeArrowheads="1"/>
          </p:cNvSpPr>
          <p:nvPr/>
        </p:nvSpPr>
        <p:spPr bwMode="auto">
          <a:xfrm>
            <a:off x="5516563" y="2997200"/>
            <a:ext cx="536575" cy="276225"/>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0.335</a:t>
            </a:r>
          </a:p>
        </p:txBody>
      </p:sp>
      <p:sp>
        <p:nvSpPr>
          <p:cNvPr id="1040" name="Text Box 16"/>
          <p:cNvSpPr txBox="1">
            <a:spLocks noChangeArrowheads="1"/>
          </p:cNvSpPr>
          <p:nvPr/>
        </p:nvSpPr>
        <p:spPr bwMode="auto">
          <a:xfrm>
            <a:off x="4637088" y="3354388"/>
            <a:ext cx="539750" cy="276225"/>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0.235</a:t>
            </a:r>
          </a:p>
        </p:txBody>
      </p:sp>
      <p:sp>
        <p:nvSpPr>
          <p:cNvPr id="1041" name="Text Box 17"/>
          <p:cNvSpPr txBox="1">
            <a:spLocks noChangeArrowheads="1"/>
          </p:cNvSpPr>
          <p:nvPr/>
        </p:nvSpPr>
        <p:spPr bwMode="auto">
          <a:xfrm>
            <a:off x="4243388" y="3800475"/>
            <a:ext cx="458787" cy="276225"/>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0.25</a:t>
            </a:r>
          </a:p>
        </p:txBody>
      </p:sp>
      <p:sp>
        <p:nvSpPr>
          <p:cNvPr id="1042" name="Text Box 18"/>
          <p:cNvSpPr txBox="1">
            <a:spLocks noChangeArrowheads="1"/>
          </p:cNvSpPr>
          <p:nvPr/>
        </p:nvSpPr>
        <p:spPr bwMode="auto">
          <a:xfrm>
            <a:off x="3786188" y="3946525"/>
            <a:ext cx="458787" cy="276225"/>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200" b="1">
                <a:latin typeface="Calibri" pitchFamily="34" charset="0"/>
              </a:rPr>
              <a:t>0.35</a:t>
            </a:r>
          </a:p>
        </p:txBody>
      </p:sp>
      <p:sp>
        <p:nvSpPr>
          <p:cNvPr id="1043" name="Text Box 19"/>
          <p:cNvSpPr txBox="1">
            <a:spLocks noChangeArrowheads="1"/>
          </p:cNvSpPr>
          <p:nvPr/>
        </p:nvSpPr>
        <p:spPr bwMode="auto">
          <a:xfrm>
            <a:off x="6300788" y="1484313"/>
            <a:ext cx="1020762" cy="336550"/>
          </a:xfrm>
          <a:prstGeom prst="rect">
            <a:avLst/>
          </a:prstGeom>
          <a:noFill/>
          <a:ln w="38100" algn="ctr">
            <a:noFill/>
            <a:miter lim="800000"/>
            <a:headEnd/>
            <a:tailEnd/>
          </a:ln>
        </p:spPr>
        <p:txBody>
          <a:bodyPr wrap="none">
            <a:spAutoFit/>
          </a:bodyPr>
          <a:lstStyle/>
          <a:p>
            <a:pPr>
              <a:spcBef>
                <a:spcPct val="25000"/>
              </a:spcBef>
              <a:buSzPct val="125000"/>
              <a:buFont typeface="Wingdings" pitchFamily="2" charset="2"/>
              <a:buNone/>
            </a:pPr>
            <a:r>
              <a:rPr lang="en-US" sz="1600" b="1">
                <a:latin typeface="Calibri" pitchFamily="34" charset="0"/>
              </a:rPr>
              <a:t>mW/MHz</a:t>
            </a:r>
          </a:p>
        </p:txBody>
      </p:sp>
    </p:spTree>
    <p:extLst>
      <p:ext uri="{BB962C8B-B14F-4D97-AF65-F5344CB8AC3E}">
        <p14:creationId xmlns:p14="http://schemas.microsoft.com/office/powerpoint/2010/main" val="7478578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algn="l" eaLnBrk="1" hangingPunct="1"/>
            <a:r>
              <a:rPr lang="en-US" sz="3200" smtClean="0"/>
              <a:t>Details about ARM Architecture</a:t>
            </a:r>
            <a:endParaRPr lang="en-IN" sz="3200" smtClean="0"/>
          </a:p>
        </p:txBody>
      </p:sp>
      <p:sp>
        <p:nvSpPr>
          <p:cNvPr id="16387" name="Content Placeholder 2"/>
          <p:cNvSpPr>
            <a:spLocks noGrp="1"/>
          </p:cNvSpPr>
          <p:nvPr>
            <p:ph idx="1"/>
          </p:nvPr>
        </p:nvSpPr>
        <p:spPr/>
        <p:txBody>
          <a:bodyPr/>
          <a:lstStyle/>
          <a:p>
            <a:pPr eaLnBrk="1" hangingPunct="1"/>
            <a:r>
              <a:rPr lang="en-US" sz="2800" smtClean="0"/>
              <a:t>It is a RISC based Architecture (Really?)</a:t>
            </a:r>
          </a:p>
          <a:p>
            <a:pPr eaLnBrk="1" hangingPunct="1"/>
            <a:r>
              <a:rPr lang="en-US" sz="2800" smtClean="0"/>
              <a:t>RISC vs CISC debate</a:t>
            </a:r>
          </a:p>
          <a:p>
            <a:pPr eaLnBrk="1" hangingPunct="1"/>
            <a:r>
              <a:rPr lang="en-US" sz="2800" smtClean="0"/>
              <a:t>Evolution of ARM architecture</a:t>
            </a:r>
          </a:p>
          <a:p>
            <a:pPr eaLnBrk="1" hangingPunct="1">
              <a:buFont typeface="Arial" charset="0"/>
              <a:buNone/>
            </a:pPr>
            <a:endParaRPr lang="en-IN" sz="2800" smtClean="0"/>
          </a:p>
        </p:txBody>
      </p:sp>
    </p:spTree>
    <p:extLst>
      <p:ext uri="{BB962C8B-B14F-4D97-AF65-F5344CB8AC3E}">
        <p14:creationId xmlns:p14="http://schemas.microsoft.com/office/powerpoint/2010/main" val="39700365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23850" y="0"/>
            <a:ext cx="8229600" cy="1143000"/>
          </a:xfrm>
        </p:spPr>
        <p:txBody>
          <a:bodyPr/>
          <a:lstStyle/>
          <a:p>
            <a:pPr algn="l" eaLnBrk="1" hangingPunct="1"/>
            <a:r>
              <a:rPr lang="en-US" sz="2800" smtClean="0">
                <a:solidFill>
                  <a:schemeClr val="accent1"/>
                </a:solidFill>
              </a:rPr>
              <a:t>ARM Architectural History</a:t>
            </a:r>
          </a:p>
        </p:txBody>
      </p:sp>
      <p:graphicFrame>
        <p:nvGraphicFramePr>
          <p:cNvPr id="4" name="Content Placeholder 3"/>
          <p:cNvGraphicFramePr>
            <a:graphicFrameLocks noGrp="1"/>
          </p:cNvGraphicFramePr>
          <p:nvPr>
            <p:ph idx="1"/>
          </p:nvPr>
        </p:nvGraphicFramePr>
        <p:xfrm>
          <a:off x="323850" y="1268413"/>
          <a:ext cx="8524180" cy="5217160"/>
        </p:xfrm>
        <a:graphic>
          <a:graphicData uri="http://schemas.openxmlformats.org/drawingml/2006/table">
            <a:tbl>
              <a:tblPr firstRow="1" bandRow="1">
                <a:tableStyleId>{5C22544A-7EE6-4342-B048-85BDC9FD1C3A}</a:tableStyleId>
              </a:tblPr>
              <a:tblGrid>
                <a:gridCol w="2131045"/>
                <a:gridCol w="2131045"/>
                <a:gridCol w="1997421"/>
                <a:gridCol w="2264669"/>
              </a:tblGrid>
              <a:tr h="370840">
                <a:tc>
                  <a:txBody>
                    <a:bodyPr/>
                    <a:lstStyle/>
                    <a:p>
                      <a:r>
                        <a:rPr lang="en-US" dirty="0" smtClean="0"/>
                        <a:t>V4T</a:t>
                      </a:r>
                      <a:endParaRPr lang="en-US" dirty="0"/>
                    </a:p>
                  </a:txBody>
                  <a:tcPr/>
                </a:tc>
                <a:tc>
                  <a:txBody>
                    <a:bodyPr/>
                    <a:lstStyle/>
                    <a:p>
                      <a:r>
                        <a:rPr lang="en-US" dirty="0" smtClean="0"/>
                        <a:t>V5</a:t>
                      </a:r>
                      <a:endParaRPr lang="en-US" dirty="0"/>
                    </a:p>
                  </a:txBody>
                  <a:tcPr/>
                </a:tc>
                <a:tc>
                  <a:txBody>
                    <a:bodyPr/>
                    <a:lstStyle/>
                    <a:p>
                      <a:r>
                        <a:rPr lang="en-US" dirty="0" smtClean="0"/>
                        <a:t>V6</a:t>
                      </a:r>
                      <a:endParaRPr lang="en-US" dirty="0"/>
                    </a:p>
                  </a:txBody>
                  <a:tcPr/>
                </a:tc>
                <a:tc>
                  <a:txBody>
                    <a:bodyPr/>
                    <a:lstStyle/>
                    <a:p>
                      <a:r>
                        <a:rPr lang="en-US" dirty="0" smtClean="0"/>
                        <a:t>V7</a:t>
                      </a:r>
                      <a:endParaRPr lang="en-US" dirty="0"/>
                    </a:p>
                  </a:txBody>
                  <a:tcPr/>
                </a:tc>
              </a:tr>
              <a:tr h="370840">
                <a:tc>
                  <a:txBody>
                    <a:bodyPr/>
                    <a:lstStyle/>
                    <a:p>
                      <a:r>
                        <a:rPr lang="en-US" dirty="0" smtClean="0"/>
                        <a:t>Half word and Signed Half word support</a:t>
                      </a:r>
                      <a:endParaRPr lang="en-US" dirty="0"/>
                    </a:p>
                  </a:txBody>
                  <a:tcPr/>
                </a:tc>
                <a:tc>
                  <a:txBody>
                    <a:bodyPr/>
                    <a:lstStyle/>
                    <a:p>
                      <a:r>
                        <a:rPr lang="en-US" dirty="0" smtClean="0"/>
                        <a:t>Improved ARM – Thumb interworking</a:t>
                      </a:r>
                      <a:endParaRPr lang="en-US" dirty="0"/>
                    </a:p>
                  </a:txBody>
                  <a:tcPr/>
                </a:tc>
                <a:tc>
                  <a:txBody>
                    <a:bodyPr/>
                    <a:lstStyle/>
                    <a:p>
                      <a:r>
                        <a:rPr lang="en-US" dirty="0" smtClean="0"/>
                        <a:t>SIMD instructions</a:t>
                      </a:r>
                      <a:endParaRPr lang="en-US" dirty="0"/>
                    </a:p>
                  </a:txBody>
                  <a:tcPr/>
                </a:tc>
                <a:tc>
                  <a:txBody>
                    <a:bodyPr/>
                    <a:lstStyle/>
                    <a:p>
                      <a:r>
                        <a:rPr lang="en-US" dirty="0" smtClean="0"/>
                        <a:t>Thumb 2</a:t>
                      </a:r>
                      <a:endParaRPr lang="en-US" dirty="0"/>
                    </a:p>
                  </a:txBody>
                  <a:tcPr/>
                </a:tc>
              </a:tr>
              <a:tr h="370840">
                <a:tc>
                  <a:txBody>
                    <a:bodyPr/>
                    <a:lstStyle/>
                    <a:p>
                      <a:r>
                        <a:rPr lang="en-US" dirty="0" smtClean="0"/>
                        <a:t>System Mode</a:t>
                      </a:r>
                      <a:endParaRPr lang="en-US" dirty="0"/>
                    </a:p>
                  </a:txBody>
                  <a:tcPr/>
                </a:tc>
                <a:tc>
                  <a:txBody>
                    <a:bodyPr/>
                    <a:lstStyle/>
                    <a:p>
                      <a:r>
                        <a:rPr lang="en-US" dirty="0" smtClean="0"/>
                        <a:t>CLZ (count leading Zeros instruction)</a:t>
                      </a:r>
                      <a:endParaRPr lang="en-US" dirty="0"/>
                    </a:p>
                  </a:txBody>
                  <a:tcPr/>
                </a:tc>
                <a:tc>
                  <a:txBody>
                    <a:bodyPr/>
                    <a:lstStyle/>
                    <a:p>
                      <a:r>
                        <a:rPr lang="en-US" dirty="0" smtClean="0"/>
                        <a:t>Multiprocessing</a:t>
                      </a:r>
                      <a:endParaRPr lang="en-US" dirty="0"/>
                    </a:p>
                  </a:txBody>
                  <a:tcPr/>
                </a:tc>
                <a:tc>
                  <a:txBody>
                    <a:bodyPr/>
                    <a:lstStyle/>
                    <a:p>
                      <a:r>
                        <a:rPr lang="en-US" dirty="0" smtClean="0"/>
                        <a:t>NEON</a:t>
                      </a:r>
                      <a:endParaRPr lang="en-US" dirty="0"/>
                    </a:p>
                  </a:txBody>
                  <a:tcPr/>
                </a:tc>
              </a:tr>
              <a:tr h="370840">
                <a:tc>
                  <a:txBody>
                    <a:bodyPr/>
                    <a:lstStyle/>
                    <a:p>
                      <a:r>
                        <a:rPr lang="en-US" dirty="0" smtClean="0"/>
                        <a:t>Thumb Instruction set</a:t>
                      </a:r>
                      <a:endParaRPr lang="en-US" dirty="0"/>
                    </a:p>
                  </a:txBody>
                  <a:tcPr/>
                </a:tc>
                <a:tc>
                  <a:txBody>
                    <a:bodyPr/>
                    <a:lstStyle/>
                    <a:p>
                      <a:r>
                        <a:rPr lang="en-US" dirty="0" smtClean="0"/>
                        <a:t>Saturated Math</a:t>
                      </a:r>
                      <a:endParaRPr lang="en-US" dirty="0"/>
                    </a:p>
                  </a:txBody>
                  <a:tcPr/>
                </a:tc>
                <a:tc>
                  <a:txBody>
                    <a:bodyPr/>
                    <a:lstStyle/>
                    <a:p>
                      <a:r>
                        <a:rPr lang="en-US" dirty="0" smtClean="0"/>
                        <a:t>V6 Memory architecture</a:t>
                      </a:r>
                      <a:endParaRPr lang="en-US" dirty="0"/>
                    </a:p>
                  </a:txBody>
                  <a:tcPr/>
                </a:tc>
                <a:tc>
                  <a:txBody>
                    <a:bodyPr/>
                    <a:lstStyle/>
                    <a:p>
                      <a:r>
                        <a:rPr lang="en-US" dirty="0" smtClean="0"/>
                        <a:t>Trust Zone</a:t>
                      </a:r>
                      <a:endParaRPr lang="en-US" dirty="0"/>
                    </a:p>
                  </a:txBody>
                  <a:tcPr/>
                </a:tc>
              </a:tr>
              <a:tr h="370840">
                <a:tc>
                  <a:txBody>
                    <a:bodyPr/>
                    <a:lstStyle/>
                    <a:p>
                      <a:endParaRPr lang="en-US"/>
                    </a:p>
                  </a:txBody>
                  <a:tcPr/>
                </a:tc>
                <a:tc>
                  <a:txBody>
                    <a:bodyPr/>
                    <a:lstStyle/>
                    <a:p>
                      <a:r>
                        <a:rPr lang="en-US" dirty="0" smtClean="0"/>
                        <a:t>DSP MAC</a:t>
                      </a:r>
                      <a:r>
                        <a:rPr lang="en-US" baseline="0" dirty="0" smtClean="0"/>
                        <a:t> instructions</a:t>
                      </a:r>
                      <a:endParaRPr lang="en-US" dirty="0"/>
                    </a:p>
                  </a:txBody>
                  <a:tcPr/>
                </a:tc>
                <a:tc>
                  <a:txBody>
                    <a:bodyPr/>
                    <a:lstStyle/>
                    <a:p>
                      <a:r>
                        <a:rPr lang="en-US" dirty="0" smtClean="0"/>
                        <a:t>Unaligned data support</a:t>
                      </a:r>
                      <a:endParaRPr lang="en-US" dirty="0"/>
                    </a:p>
                  </a:txBody>
                  <a:tcPr/>
                </a:tc>
                <a:tc rowSpan="2">
                  <a:txBody>
                    <a:bodyPr/>
                    <a:lstStyle/>
                    <a:p>
                      <a:r>
                        <a:rPr lang="en-US" dirty="0" smtClean="0"/>
                        <a:t>Profiles:</a:t>
                      </a:r>
                    </a:p>
                    <a:p>
                      <a:pPr>
                        <a:buFont typeface="Arial" pitchFamily="34" charset="0"/>
                        <a:buChar char="•"/>
                      </a:pPr>
                      <a:r>
                        <a:rPr lang="en-US" dirty="0" smtClean="0"/>
                        <a:t>V7A (Applications)</a:t>
                      </a:r>
                    </a:p>
                    <a:p>
                      <a:pPr>
                        <a:buFont typeface="Arial" pitchFamily="34" charset="0"/>
                        <a:buNone/>
                      </a:pPr>
                      <a:r>
                        <a:rPr lang="en-US" dirty="0" smtClean="0"/>
                        <a:t>  NEON</a:t>
                      </a:r>
                    </a:p>
                    <a:p>
                      <a:pPr>
                        <a:buFont typeface="Arial" pitchFamily="34" charset="0"/>
                        <a:buChar char="•"/>
                      </a:pPr>
                      <a:r>
                        <a:rPr lang="en-US" dirty="0" smtClean="0"/>
                        <a:t>V7R</a:t>
                      </a:r>
                      <a:r>
                        <a:rPr lang="en-US" baseline="0" dirty="0" smtClean="0"/>
                        <a:t> (</a:t>
                      </a:r>
                      <a:r>
                        <a:rPr lang="en-US" baseline="0" dirty="0" err="1" smtClean="0"/>
                        <a:t>RealTime</a:t>
                      </a:r>
                      <a:r>
                        <a:rPr lang="en-US" baseline="0" dirty="0" smtClean="0"/>
                        <a:t>)</a:t>
                      </a:r>
                    </a:p>
                    <a:p>
                      <a:pPr>
                        <a:buFont typeface="Arial" pitchFamily="34" charset="0"/>
                        <a:buNone/>
                      </a:pPr>
                      <a:r>
                        <a:rPr lang="en-US" baseline="0" dirty="0" smtClean="0"/>
                        <a:t>  Hardware divide</a:t>
                      </a:r>
                    </a:p>
                    <a:p>
                      <a:pPr algn="l">
                        <a:buFont typeface="Arial" pitchFamily="34" charset="0"/>
                        <a:buChar char="•"/>
                      </a:pPr>
                      <a:r>
                        <a:rPr lang="en-US" baseline="0" dirty="0" smtClean="0"/>
                        <a:t>V7M (</a:t>
                      </a:r>
                      <a:r>
                        <a:rPr lang="en-US" sz="1400" baseline="0" dirty="0" err="1" smtClean="0"/>
                        <a:t>Microcontroler</a:t>
                      </a:r>
                      <a:r>
                        <a:rPr lang="en-US" sz="1400" baseline="0" dirty="0" smtClean="0"/>
                        <a:t>)</a:t>
                      </a:r>
                    </a:p>
                    <a:p>
                      <a:pPr algn="l">
                        <a:buFont typeface="Arial" pitchFamily="34" charset="0"/>
                        <a:buNone/>
                      </a:pPr>
                      <a:r>
                        <a:rPr lang="en-US" sz="1400" baseline="0" dirty="0" smtClean="0"/>
                        <a:t>  </a:t>
                      </a:r>
                      <a:r>
                        <a:rPr lang="en-US" sz="1800" baseline="0" dirty="0" smtClean="0"/>
                        <a:t> Hardware divide</a:t>
                      </a:r>
                    </a:p>
                    <a:p>
                      <a:pPr algn="l">
                        <a:buFont typeface="Arial" pitchFamily="34" charset="0"/>
                        <a:buNone/>
                      </a:pPr>
                      <a:r>
                        <a:rPr lang="en-US" sz="1800" baseline="0" dirty="0" smtClean="0"/>
                        <a:t>   Thumb-2 only</a:t>
                      </a:r>
                      <a:endParaRPr lang="en-US" sz="1600" dirty="0"/>
                    </a:p>
                  </a:txBody>
                  <a:tcPr/>
                </a:tc>
              </a:tr>
              <a:tr h="370840">
                <a:tc>
                  <a:txBody>
                    <a:bodyPr/>
                    <a:lstStyle/>
                    <a:p>
                      <a:endParaRPr lang="en-US"/>
                    </a:p>
                  </a:txBody>
                  <a:tcPr/>
                </a:tc>
                <a:tc>
                  <a:txBody>
                    <a:bodyPr/>
                    <a:lstStyle/>
                    <a:p>
                      <a:r>
                        <a:rPr lang="en-US" dirty="0" smtClean="0"/>
                        <a:t>Extensions:</a:t>
                      </a:r>
                    </a:p>
                    <a:p>
                      <a:pPr>
                        <a:buFont typeface="Arial" pitchFamily="34" charset="0"/>
                        <a:buChar char="•"/>
                      </a:pPr>
                      <a:r>
                        <a:rPr lang="en-US" dirty="0" err="1" smtClean="0"/>
                        <a:t>Jazelle</a:t>
                      </a:r>
                      <a:r>
                        <a:rPr lang="en-US" dirty="0" smtClean="0"/>
                        <a:t> (V5TEJ)</a:t>
                      </a:r>
                    </a:p>
                    <a:p>
                      <a:endParaRPr lang="en-US" dirty="0"/>
                    </a:p>
                  </a:txBody>
                  <a:tcPr/>
                </a:tc>
                <a:tc>
                  <a:txBody>
                    <a:bodyPr/>
                    <a:lstStyle/>
                    <a:p>
                      <a:r>
                        <a:rPr lang="en-US" dirty="0" smtClean="0"/>
                        <a:t>Extensions:</a:t>
                      </a:r>
                    </a:p>
                    <a:p>
                      <a:pPr>
                        <a:buFont typeface="Arial" pitchFamily="34" charset="0"/>
                        <a:buChar char="•"/>
                      </a:pPr>
                      <a:r>
                        <a:rPr lang="en-US" dirty="0" smtClean="0"/>
                        <a:t>Thumb-2 (V6T2)</a:t>
                      </a:r>
                    </a:p>
                    <a:p>
                      <a:pPr>
                        <a:buFont typeface="Arial" pitchFamily="34" charset="0"/>
                        <a:buChar char="•"/>
                      </a:pPr>
                      <a:r>
                        <a:rPr lang="en-US" dirty="0" err="1" smtClean="0"/>
                        <a:t>Trustzone</a:t>
                      </a:r>
                      <a:r>
                        <a:rPr lang="en-US" dirty="0" smtClean="0"/>
                        <a:t> (V6Z)</a:t>
                      </a:r>
                    </a:p>
                    <a:p>
                      <a:pPr>
                        <a:buFont typeface="Arial" pitchFamily="34" charset="0"/>
                        <a:buChar char="•"/>
                      </a:pPr>
                      <a:r>
                        <a:rPr lang="en-US" dirty="0" err="1" smtClean="0"/>
                        <a:t>Multicore</a:t>
                      </a:r>
                      <a:r>
                        <a:rPr lang="en-US" dirty="0" smtClean="0"/>
                        <a:t> (V6K)</a:t>
                      </a:r>
                    </a:p>
                    <a:p>
                      <a:pPr>
                        <a:buFont typeface="Arial" pitchFamily="34" charset="0"/>
                        <a:buChar char="•"/>
                      </a:pPr>
                      <a:r>
                        <a:rPr lang="en-US" dirty="0" smtClean="0"/>
                        <a:t>Thumb Only (V6M)</a:t>
                      </a:r>
                    </a:p>
                    <a:p>
                      <a:pPr>
                        <a:buFont typeface="Arial" pitchFamily="34" charset="0"/>
                        <a:buChar char="•"/>
                      </a:pPr>
                      <a:endParaRPr lang="en-US" dirty="0"/>
                    </a:p>
                  </a:txBody>
                  <a:tcPr/>
                </a:tc>
                <a:tc vMerge="1">
                  <a:txBody>
                    <a:bodyPr/>
                    <a:lstStyle/>
                    <a:p>
                      <a:endParaRPr lang="en-US" dirty="0"/>
                    </a:p>
                  </a:txBody>
                  <a:tcPr/>
                </a:tc>
              </a:tr>
            </a:tbl>
          </a:graphicData>
        </a:graphic>
      </p:graphicFrame>
    </p:spTree>
    <p:extLst>
      <p:ext uri="{BB962C8B-B14F-4D97-AF65-F5344CB8AC3E}">
        <p14:creationId xmlns:p14="http://schemas.microsoft.com/office/powerpoint/2010/main" val="22989051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5"/>
          <p:cNvSpPr>
            <a:spLocks noGrp="1"/>
          </p:cNvSpPr>
          <p:nvPr>
            <p:ph type="title"/>
          </p:nvPr>
        </p:nvSpPr>
        <p:spPr/>
        <p:txBody>
          <a:bodyPr/>
          <a:lstStyle/>
          <a:p>
            <a:pPr algn="l" eaLnBrk="1" hangingPunct="1"/>
            <a:r>
              <a:rPr lang="en-US" sz="3200" smtClean="0">
                <a:solidFill>
                  <a:schemeClr val="accent1"/>
                </a:solidFill>
              </a:rPr>
              <a:t>How does a processor function</a:t>
            </a:r>
            <a:endParaRPr lang="en-IN" sz="3200" smtClean="0">
              <a:solidFill>
                <a:schemeClr val="accent1"/>
              </a:solidFill>
            </a:endParaRPr>
          </a:p>
        </p:txBody>
      </p:sp>
      <p:sp>
        <p:nvSpPr>
          <p:cNvPr id="4099" name="Content Placeholder 6"/>
          <p:cNvSpPr>
            <a:spLocks noGrp="1"/>
          </p:cNvSpPr>
          <p:nvPr>
            <p:ph idx="1"/>
          </p:nvPr>
        </p:nvSpPr>
        <p:spPr/>
        <p:txBody>
          <a:bodyPr/>
          <a:lstStyle/>
          <a:p>
            <a:pPr eaLnBrk="1" hangingPunct="1"/>
            <a:r>
              <a:rPr lang="en-US" sz="2800" smtClean="0"/>
              <a:t>Remember the Stored Program Concept?</a:t>
            </a:r>
          </a:p>
          <a:p>
            <a:pPr eaLnBrk="1" hangingPunct="1"/>
            <a:r>
              <a:rPr lang="en-US" sz="2800" smtClean="0"/>
              <a:t>What is an instruction?</a:t>
            </a:r>
          </a:p>
          <a:p>
            <a:pPr eaLnBrk="1" hangingPunct="1"/>
            <a:r>
              <a:rPr lang="en-US" sz="2800" smtClean="0"/>
              <a:t>Types of Instruction in v4T</a:t>
            </a:r>
          </a:p>
          <a:p>
            <a:pPr lvl="1" eaLnBrk="1" hangingPunct="1"/>
            <a:endParaRPr lang="en-IN" sz="2400" smtClean="0"/>
          </a:p>
        </p:txBody>
      </p:sp>
      <p:sp>
        <p:nvSpPr>
          <p:cNvPr id="4" name="Date Placeholder 3"/>
          <p:cNvSpPr>
            <a:spLocks noGrp="1"/>
          </p:cNvSpPr>
          <p:nvPr>
            <p:ph type="dt" sz="quarter" idx="4294967295"/>
          </p:nvPr>
        </p:nvSpPr>
        <p:spPr>
          <a:xfrm>
            <a:off x="457200" y="6356350"/>
            <a:ext cx="2133600" cy="365125"/>
          </a:xfrm>
          <a:prstGeom prst="rect">
            <a:avLst/>
          </a:prstGeom>
        </p:spPr>
        <p:txBody>
          <a:bodyPr/>
          <a:lstStyle/>
          <a:p>
            <a:pPr>
              <a:defRPr/>
            </a:pPr>
            <a:fld id="{63F8424A-9C17-4C30-A30C-C136EF8FDF37}" type="datetime1">
              <a:rPr lang="en-IN" smtClean="0">
                <a:solidFill>
                  <a:prstClr val="black">
                    <a:tint val="75000"/>
                  </a:prstClr>
                </a:solidFill>
              </a:rPr>
              <a:pPr>
                <a:defRPr/>
              </a:pPr>
              <a:t>03-08-2019</a:t>
            </a:fld>
            <a:endParaRPr lang="en-IN">
              <a:solidFill>
                <a:prstClr val="black">
                  <a:tint val="75000"/>
                </a:prstClr>
              </a:solidFill>
            </a:endParaRPr>
          </a:p>
        </p:txBody>
      </p:sp>
      <p:grpSp>
        <p:nvGrpSpPr>
          <p:cNvPr id="2" name="Group 7"/>
          <p:cNvGrpSpPr>
            <a:grpSpLocks/>
          </p:cNvGrpSpPr>
          <p:nvPr/>
        </p:nvGrpSpPr>
        <p:grpSpPr bwMode="auto">
          <a:xfrm>
            <a:off x="3779838" y="3284538"/>
            <a:ext cx="4968875" cy="2952750"/>
            <a:chOff x="1577975" y="1231900"/>
            <a:chExt cx="5872163" cy="4657725"/>
          </a:xfrm>
        </p:grpSpPr>
        <p:sp>
          <p:nvSpPr>
            <p:cNvPr id="4103" name="AutoShape 5"/>
            <p:cNvSpPr>
              <a:spLocks noChangeArrowheads="1"/>
            </p:cNvSpPr>
            <p:nvPr/>
          </p:nvSpPr>
          <p:spPr bwMode="auto">
            <a:xfrm>
              <a:off x="1577975" y="1231900"/>
              <a:ext cx="4691063" cy="2582863"/>
            </a:xfrm>
            <a:prstGeom prst="cube">
              <a:avLst>
                <a:gd name="adj" fmla="val 4181"/>
              </a:avLst>
            </a:prstGeom>
            <a:solidFill>
              <a:srgbClr val="0099CC"/>
            </a:solidFill>
            <a:ln w="12700">
              <a:solidFill>
                <a:schemeClr val="tx1"/>
              </a:solidFill>
              <a:miter lim="800000"/>
              <a:headEnd/>
              <a:tailEnd/>
            </a:ln>
          </p:spPr>
          <p:txBody>
            <a:bodyPr lIns="80167" tIns="40084" rIns="80167" bIns="40084" anchor="ctr">
              <a:spAutoFit/>
            </a:bodyPr>
            <a:lstStyle/>
            <a:p>
              <a:pPr fontAlgn="base">
                <a:spcBef>
                  <a:spcPct val="0"/>
                </a:spcBef>
                <a:spcAft>
                  <a:spcPct val="0"/>
                </a:spcAft>
              </a:pPr>
              <a:endParaRPr lang="en-US">
                <a:solidFill>
                  <a:prstClr val="black"/>
                </a:solidFill>
                <a:cs typeface="Arial" pitchFamily="34" charset="0"/>
              </a:endParaRPr>
            </a:p>
          </p:txBody>
        </p:sp>
        <p:sp>
          <p:nvSpPr>
            <p:cNvPr id="4104" name="AutoShape 4"/>
            <p:cNvSpPr>
              <a:spLocks noChangeArrowheads="1"/>
            </p:cNvSpPr>
            <p:nvPr/>
          </p:nvSpPr>
          <p:spPr bwMode="auto">
            <a:xfrm>
              <a:off x="1666875" y="1498600"/>
              <a:ext cx="2286000" cy="307975"/>
            </a:xfrm>
            <a:prstGeom prst="cube">
              <a:avLst>
                <a:gd name="adj" fmla="val 4181"/>
              </a:avLst>
            </a:prstGeom>
            <a:noFill/>
            <a:ln w="12700">
              <a:noFill/>
              <a:miter lim="800000"/>
              <a:headEnd/>
              <a:tailEnd/>
            </a:ln>
          </p:spPr>
          <p:txBody>
            <a:bodyPr lIns="80167" tIns="40084" rIns="80167" bIns="40084" anchor="ctr">
              <a:spAutoFit/>
            </a:bodyPr>
            <a:lstStyle/>
            <a:p>
              <a:pPr defTabSz="801688" fontAlgn="base">
                <a:spcBef>
                  <a:spcPct val="0"/>
                </a:spcBef>
                <a:spcAft>
                  <a:spcPct val="0"/>
                </a:spcAft>
              </a:pPr>
              <a:r>
                <a:rPr lang="en-US">
                  <a:solidFill>
                    <a:prstClr val="white"/>
                  </a:solidFill>
                  <a:cs typeface="Arial" pitchFamily="34" charset="0"/>
                </a:rPr>
                <a:t>Load/Store</a:t>
              </a:r>
            </a:p>
          </p:txBody>
        </p:sp>
        <p:sp>
          <p:nvSpPr>
            <p:cNvPr id="4105" name="AutoShape 10"/>
            <p:cNvSpPr>
              <a:spLocks noChangeArrowheads="1"/>
            </p:cNvSpPr>
            <p:nvPr/>
          </p:nvSpPr>
          <p:spPr bwMode="auto">
            <a:xfrm>
              <a:off x="1905000" y="1839913"/>
              <a:ext cx="4691063" cy="2582862"/>
            </a:xfrm>
            <a:prstGeom prst="cube">
              <a:avLst>
                <a:gd name="adj" fmla="val 4181"/>
              </a:avLst>
            </a:prstGeom>
            <a:solidFill>
              <a:srgbClr val="3366FF"/>
            </a:solidFill>
            <a:ln w="12700">
              <a:solidFill>
                <a:schemeClr val="tx1"/>
              </a:solidFill>
              <a:miter lim="800000"/>
              <a:headEnd/>
              <a:tailEnd/>
            </a:ln>
          </p:spPr>
          <p:txBody>
            <a:bodyPr lIns="80167" tIns="40084" rIns="80167" bIns="40084" anchor="ctr">
              <a:spAutoFit/>
            </a:bodyPr>
            <a:lstStyle/>
            <a:p>
              <a:pPr fontAlgn="base">
                <a:spcBef>
                  <a:spcPct val="0"/>
                </a:spcBef>
                <a:spcAft>
                  <a:spcPct val="0"/>
                </a:spcAft>
              </a:pPr>
              <a:endParaRPr lang="en-US">
                <a:solidFill>
                  <a:prstClr val="black"/>
                </a:solidFill>
                <a:cs typeface="Arial" pitchFamily="34" charset="0"/>
              </a:endParaRPr>
            </a:p>
          </p:txBody>
        </p:sp>
        <p:sp>
          <p:nvSpPr>
            <p:cNvPr id="4106" name="AutoShape 11"/>
            <p:cNvSpPr>
              <a:spLocks noChangeArrowheads="1"/>
            </p:cNvSpPr>
            <p:nvPr/>
          </p:nvSpPr>
          <p:spPr bwMode="auto">
            <a:xfrm>
              <a:off x="3471863" y="4811713"/>
              <a:ext cx="2286000" cy="307975"/>
            </a:xfrm>
            <a:prstGeom prst="cube">
              <a:avLst>
                <a:gd name="adj" fmla="val 4181"/>
              </a:avLst>
            </a:prstGeom>
            <a:solidFill>
              <a:srgbClr val="CCEECC"/>
            </a:solidFill>
            <a:ln w="12700">
              <a:noFill/>
              <a:miter lim="800000"/>
              <a:headEnd/>
              <a:tailEnd/>
            </a:ln>
          </p:spPr>
          <p:txBody>
            <a:bodyPr lIns="80167" tIns="40084" rIns="80167" bIns="40084" anchor="ctr">
              <a:spAutoFit/>
            </a:bodyPr>
            <a:lstStyle/>
            <a:p>
              <a:pPr defTabSz="801688" fontAlgn="base">
                <a:spcBef>
                  <a:spcPct val="0"/>
                </a:spcBef>
                <a:spcAft>
                  <a:spcPct val="0"/>
                </a:spcAft>
              </a:pPr>
              <a:r>
                <a:rPr lang="en-US">
                  <a:solidFill>
                    <a:prstClr val="black"/>
                  </a:solidFill>
                  <a:cs typeface="Arial" pitchFamily="34" charset="0"/>
                </a:rPr>
                <a:t>Change of Flow</a:t>
              </a:r>
            </a:p>
          </p:txBody>
        </p:sp>
        <p:sp>
          <p:nvSpPr>
            <p:cNvPr id="4107" name="AutoShape 12"/>
            <p:cNvSpPr>
              <a:spLocks noChangeArrowheads="1"/>
            </p:cNvSpPr>
            <p:nvPr/>
          </p:nvSpPr>
          <p:spPr bwMode="auto">
            <a:xfrm>
              <a:off x="2286000" y="2522538"/>
              <a:ext cx="4691063" cy="2582862"/>
            </a:xfrm>
            <a:prstGeom prst="cube">
              <a:avLst>
                <a:gd name="adj" fmla="val 4181"/>
              </a:avLst>
            </a:prstGeom>
            <a:solidFill>
              <a:srgbClr val="3366CC"/>
            </a:solidFill>
            <a:ln w="12700">
              <a:solidFill>
                <a:schemeClr val="tx1"/>
              </a:solidFill>
              <a:miter lim="800000"/>
              <a:headEnd/>
              <a:tailEnd/>
            </a:ln>
          </p:spPr>
          <p:txBody>
            <a:bodyPr lIns="80167" tIns="40084" rIns="80167" bIns="40084" anchor="ctr">
              <a:spAutoFit/>
            </a:bodyPr>
            <a:lstStyle/>
            <a:p>
              <a:pPr fontAlgn="base">
                <a:spcBef>
                  <a:spcPct val="0"/>
                </a:spcBef>
                <a:spcAft>
                  <a:spcPct val="0"/>
                </a:spcAft>
              </a:pPr>
              <a:endParaRPr lang="en-US">
                <a:solidFill>
                  <a:prstClr val="black"/>
                </a:solidFill>
                <a:cs typeface="Arial" pitchFamily="34" charset="0"/>
              </a:endParaRPr>
            </a:p>
          </p:txBody>
        </p:sp>
        <p:sp>
          <p:nvSpPr>
            <p:cNvPr id="4108" name="AutoShape 13"/>
            <p:cNvSpPr>
              <a:spLocks noChangeArrowheads="1"/>
            </p:cNvSpPr>
            <p:nvPr/>
          </p:nvSpPr>
          <p:spPr bwMode="auto">
            <a:xfrm>
              <a:off x="2505075" y="2828925"/>
              <a:ext cx="2286000" cy="307975"/>
            </a:xfrm>
            <a:prstGeom prst="cube">
              <a:avLst>
                <a:gd name="adj" fmla="val 4181"/>
              </a:avLst>
            </a:prstGeom>
            <a:noFill/>
            <a:ln w="12700">
              <a:noFill/>
              <a:miter lim="800000"/>
              <a:headEnd/>
              <a:tailEnd/>
            </a:ln>
          </p:spPr>
          <p:txBody>
            <a:bodyPr lIns="80167" tIns="40084" rIns="80167" bIns="40084" anchor="ctr">
              <a:spAutoFit/>
            </a:bodyPr>
            <a:lstStyle/>
            <a:p>
              <a:pPr defTabSz="801688" fontAlgn="base">
                <a:spcBef>
                  <a:spcPct val="0"/>
                </a:spcBef>
                <a:spcAft>
                  <a:spcPct val="0"/>
                </a:spcAft>
              </a:pPr>
              <a:r>
                <a:rPr lang="en-US">
                  <a:solidFill>
                    <a:prstClr val="white"/>
                  </a:solidFill>
                  <a:cs typeface="Arial" pitchFamily="34" charset="0"/>
                </a:rPr>
                <a:t>Data Operations</a:t>
              </a:r>
            </a:p>
          </p:txBody>
        </p:sp>
        <p:sp>
          <p:nvSpPr>
            <p:cNvPr id="4109" name="AutoShape 14"/>
            <p:cNvSpPr>
              <a:spLocks noChangeArrowheads="1"/>
            </p:cNvSpPr>
            <p:nvPr/>
          </p:nvSpPr>
          <p:spPr bwMode="auto">
            <a:xfrm>
              <a:off x="2759075" y="3306763"/>
              <a:ext cx="4691063" cy="2582862"/>
            </a:xfrm>
            <a:prstGeom prst="cube">
              <a:avLst>
                <a:gd name="adj" fmla="val 4181"/>
              </a:avLst>
            </a:prstGeom>
            <a:solidFill>
              <a:srgbClr val="666699"/>
            </a:solidFill>
            <a:ln w="12700">
              <a:solidFill>
                <a:schemeClr val="tx1"/>
              </a:solidFill>
              <a:miter lim="800000"/>
              <a:headEnd/>
              <a:tailEnd/>
            </a:ln>
          </p:spPr>
          <p:txBody>
            <a:bodyPr lIns="80167" tIns="40084" rIns="80167" bIns="40084" anchor="ctr">
              <a:spAutoFit/>
            </a:bodyPr>
            <a:lstStyle/>
            <a:p>
              <a:pPr fontAlgn="base">
                <a:spcBef>
                  <a:spcPct val="0"/>
                </a:spcBef>
                <a:spcAft>
                  <a:spcPct val="0"/>
                </a:spcAft>
              </a:pPr>
              <a:endParaRPr lang="en-US">
                <a:solidFill>
                  <a:prstClr val="black"/>
                </a:solidFill>
                <a:cs typeface="Arial" pitchFamily="34" charset="0"/>
              </a:endParaRPr>
            </a:p>
          </p:txBody>
        </p:sp>
        <p:sp>
          <p:nvSpPr>
            <p:cNvPr id="4110" name="AutoShape 15"/>
            <p:cNvSpPr>
              <a:spLocks noChangeArrowheads="1"/>
            </p:cNvSpPr>
            <p:nvPr/>
          </p:nvSpPr>
          <p:spPr bwMode="auto">
            <a:xfrm>
              <a:off x="2986088" y="3614738"/>
              <a:ext cx="2286000" cy="307975"/>
            </a:xfrm>
            <a:prstGeom prst="cube">
              <a:avLst>
                <a:gd name="adj" fmla="val 4181"/>
              </a:avLst>
            </a:prstGeom>
            <a:noFill/>
            <a:ln w="12700">
              <a:noFill/>
              <a:miter lim="800000"/>
              <a:headEnd/>
              <a:tailEnd/>
            </a:ln>
          </p:spPr>
          <p:txBody>
            <a:bodyPr lIns="80167" tIns="40084" rIns="80167" bIns="40084" anchor="ctr">
              <a:spAutoFit/>
            </a:bodyPr>
            <a:lstStyle/>
            <a:p>
              <a:pPr defTabSz="801688" fontAlgn="base">
                <a:spcBef>
                  <a:spcPct val="0"/>
                </a:spcBef>
                <a:spcAft>
                  <a:spcPct val="0"/>
                </a:spcAft>
              </a:pPr>
              <a:r>
                <a:rPr lang="en-US">
                  <a:solidFill>
                    <a:prstClr val="white"/>
                  </a:solidFill>
                  <a:cs typeface="Arial" pitchFamily="34" charset="0"/>
                </a:rPr>
                <a:t>Change of Flow</a:t>
              </a:r>
            </a:p>
          </p:txBody>
        </p:sp>
        <p:sp>
          <p:nvSpPr>
            <p:cNvPr id="4111" name="AutoShape 18"/>
            <p:cNvSpPr>
              <a:spLocks noChangeArrowheads="1"/>
            </p:cNvSpPr>
            <p:nvPr/>
          </p:nvSpPr>
          <p:spPr bwMode="auto">
            <a:xfrm>
              <a:off x="2168525" y="2192338"/>
              <a:ext cx="2286000" cy="307975"/>
            </a:xfrm>
            <a:prstGeom prst="cube">
              <a:avLst>
                <a:gd name="adj" fmla="val 4181"/>
              </a:avLst>
            </a:prstGeom>
            <a:noFill/>
            <a:ln w="12700">
              <a:noFill/>
              <a:miter lim="800000"/>
              <a:headEnd/>
              <a:tailEnd/>
            </a:ln>
          </p:spPr>
          <p:txBody>
            <a:bodyPr lIns="80167" tIns="40084" rIns="80167" bIns="40084" anchor="ctr">
              <a:spAutoFit/>
            </a:bodyPr>
            <a:lstStyle/>
            <a:p>
              <a:pPr defTabSz="801688" fontAlgn="base">
                <a:spcBef>
                  <a:spcPct val="0"/>
                </a:spcBef>
                <a:spcAft>
                  <a:spcPct val="0"/>
                </a:spcAft>
              </a:pPr>
              <a:r>
                <a:rPr lang="en-US">
                  <a:solidFill>
                    <a:prstClr val="white"/>
                  </a:solidFill>
                  <a:cs typeface="Arial" pitchFamily="34" charset="0"/>
                </a:rPr>
                <a:t>Miscellaneous</a:t>
              </a:r>
            </a:p>
          </p:txBody>
        </p:sp>
        <p:sp>
          <p:nvSpPr>
            <p:cNvPr id="4112" name="Text Box 20"/>
            <p:cNvSpPr txBox="1">
              <a:spLocks noChangeArrowheads="1"/>
            </p:cNvSpPr>
            <p:nvPr/>
          </p:nvSpPr>
          <p:spPr bwMode="auto">
            <a:xfrm>
              <a:off x="3729038" y="4171950"/>
              <a:ext cx="2298700" cy="1370013"/>
            </a:xfrm>
            <a:prstGeom prst="rect">
              <a:avLst/>
            </a:prstGeom>
            <a:noFill/>
            <a:ln w="12700" algn="ctr">
              <a:noFill/>
              <a:miter lim="800000"/>
              <a:headEnd/>
              <a:tailEnd/>
            </a:ln>
          </p:spPr>
          <p:txBody>
            <a:bodyPr lIns="80167" tIns="40084" rIns="80167" bIns="40084">
              <a:spAutoFit/>
            </a:bodyPr>
            <a:lstStyle/>
            <a:p>
              <a:pPr defTabSz="801688" fontAlgn="base">
                <a:spcBef>
                  <a:spcPct val="0"/>
                </a:spcBef>
                <a:spcAft>
                  <a:spcPct val="0"/>
                </a:spcAft>
              </a:pPr>
              <a:r>
                <a:rPr lang="en-US">
                  <a:solidFill>
                    <a:prstClr val="white"/>
                  </a:solidFill>
                  <a:cs typeface="Arial" pitchFamily="34" charset="0"/>
                </a:rPr>
                <a:t>MOV	PC, Rm</a:t>
              </a:r>
            </a:p>
            <a:p>
              <a:pPr defTabSz="801688" fontAlgn="base">
                <a:spcBef>
                  <a:spcPct val="0"/>
                </a:spcBef>
                <a:spcAft>
                  <a:spcPct val="0"/>
                </a:spcAft>
              </a:pPr>
              <a:r>
                <a:rPr lang="en-US">
                  <a:solidFill>
                    <a:prstClr val="white"/>
                  </a:solidFill>
                  <a:cs typeface="Arial" pitchFamily="34" charset="0"/>
                </a:rPr>
                <a:t>Bcc</a:t>
              </a:r>
            </a:p>
            <a:p>
              <a:pPr defTabSz="801688" fontAlgn="base">
                <a:spcBef>
                  <a:spcPct val="0"/>
                </a:spcBef>
                <a:spcAft>
                  <a:spcPct val="0"/>
                </a:spcAft>
              </a:pPr>
              <a:r>
                <a:rPr lang="en-US">
                  <a:solidFill>
                    <a:prstClr val="white"/>
                  </a:solidFill>
                  <a:cs typeface="Arial" pitchFamily="34" charset="0"/>
                </a:rPr>
                <a:t>BL</a:t>
              </a:r>
            </a:p>
            <a:p>
              <a:pPr defTabSz="801688" fontAlgn="base">
                <a:spcBef>
                  <a:spcPct val="0"/>
                </a:spcBef>
                <a:spcAft>
                  <a:spcPct val="0"/>
                </a:spcAft>
              </a:pPr>
              <a:r>
                <a:rPr lang="en-US">
                  <a:solidFill>
                    <a:prstClr val="white"/>
                  </a:solidFill>
                  <a:cs typeface="Arial" pitchFamily="34" charset="0"/>
                </a:rPr>
                <a:t>BLX</a:t>
              </a:r>
            </a:p>
          </p:txBody>
        </p:sp>
      </p:grpSp>
    </p:spTree>
    <p:extLst>
      <p:ext uri="{BB962C8B-B14F-4D97-AF65-F5344CB8AC3E}">
        <p14:creationId xmlns:p14="http://schemas.microsoft.com/office/powerpoint/2010/main" val="2990371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09588" y="0"/>
            <a:ext cx="8602662" cy="839788"/>
          </a:xfrm>
        </p:spPr>
        <p:txBody>
          <a:bodyPr lIns="92075" tIns="46038" rIns="92075" bIns="46038"/>
          <a:lstStyle/>
          <a:p>
            <a:pPr algn="l" eaLnBrk="1" hangingPunct="1"/>
            <a:r>
              <a:rPr lang="en-US" sz="3200" smtClean="0">
                <a:solidFill>
                  <a:schemeClr val="accent1"/>
                </a:solidFill>
              </a:rPr>
              <a:t>ARM pipelining Concept</a:t>
            </a:r>
          </a:p>
        </p:txBody>
      </p:sp>
      <p:sp>
        <p:nvSpPr>
          <p:cNvPr id="5123" name="Rectangle 3"/>
          <p:cNvSpPr>
            <a:spLocks noChangeArrowheads="1"/>
          </p:cNvSpPr>
          <p:nvPr/>
        </p:nvSpPr>
        <p:spPr bwMode="gray">
          <a:xfrm>
            <a:off x="533400" y="4419600"/>
            <a:ext cx="1676400" cy="914400"/>
          </a:xfrm>
          <a:prstGeom prst="rect">
            <a:avLst/>
          </a:prstGeom>
          <a:solidFill>
            <a:schemeClr val="bg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24" name="Rectangle 4"/>
          <p:cNvSpPr>
            <a:spLocks noChangeArrowheads="1"/>
          </p:cNvSpPr>
          <p:nvPr/>
        </p:nvSpPr>
        <p:spPr bwMode="gray">
          <a:xfrm>
            <a:off x="684213" y="4724400"/>
            <a:ext cx="1676400" cy="287338"/>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black"/>
                </a:solidFill>
                <a:cs typeface="Arial" pitchFamily="34" charset="0"/>
              </a:rPr>
              <a:t>Instruction Fetch</a:t>
            </a:r>
          </a:p>
        </p:txBody>
      </p:sp>
      <p:sp>
        <p:nvSpPr>
          <p:cNvPr id="5125" name="Rectangle 5"/>
          <p:cNvSpPr>
            <a:spLocks noChangeArrowheads="1"/>
          </p:cNvSpPr>
          <p:nvPr/>
        </p:nvSpPr>
        <p:spPr bwMode="gray">
          <a:xfrm>
            <a:off x="4191000" y="4419600"/>
            <a:ext cx="1676400" cy="901700"/>
          </a:xfrm>
          <a:prstGeom prst="rect">
            <a:avLst/>
          </a:prstGeom>
          <a:solidFill>
            <a:schemeClr val="tx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26" name="Rectangle 6"/>
          <p:cNvSpPr>
            <a:spLocks noChangeArrowheads="1"/>
          </p:cNvSpPr>
          <p:nvPr/>
        </p:nvSpPr>
        <p:spPr bwMode="gray">
          <a:xfrm>
            <a:off x="4191000" y="4724400"/>
            <a:ext cx="16764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 Shift + ALU</a:t>
            </a:r>
          </a:p>
        </p:txBody>
      </p:sp>
      <p:sp>
        <p:nvSpPr>
          <p:cNvPr id="5127" name="Rectangle 7"/>
          <p:cNvSpPr>
            <a:spLocks noChangeArrowheads="1"/>
          </p:cNvSpPr>
          <p:nvPr/>
        </p:nvSpPr>
        <p:spPr bwMode="gray">
          <a:xfrm>
            <a:off x="6019800" y="4419600"/>
            <a:ext cx="1676400" cy="901700"/>
          </a:xfrm>
          <a:prstGeom prst="rect">
            <a:avLst/>
          </a:prstGeom>
          <a:solidFill>
            <a:schemeClr val="accent1"/>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28" name="Rectangle 8"/>
          <p:cNvSpPr>
            <a:spLocks noChangeArrowheads="1"/>
          </p:cNvSpPr>
          <p:nvPr/>
        </p:nvSpPr>
        <p:spPr bwMode="gray">
          <a:xfrm>
            <a:off x="6019800" y="4648200"/>
            <a:ext cx="1676400"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Memory</a:t>
            </a:r>
          </a:p>
          <a:p>
            <a:pPr fontAlgn="base">
              <a:lnSpc>
                <a:spcPct val="90000"/>
              </a:lnSpc>
              <a:spcBef>
                <a:spcPct val="0"/>
              </a:spcBef>
              <a:spcAft>
                <a:spcPct val="0"/>
              </a:spcAft>
            </a:pPr>
            <a:r>
              <a:rPr lang="en-US" sz="1400" b="1">
                <a:solidFill>
                  <a:prstClr val="white"/>
                </a:solidFill>
                <a:cs typeface="Arial" pitchFamily="34" charset="0"/>
              </a:rPr>
              <a:t>Access</a:t>
            </a:r>
          </a:p>
        </p:txBody>
      </p:sp>
      <p:sp>
        <p:nvSpPr>
          <p:cNvPr id="5129" name="Rectangle 9"/>
          <p:cNvSpPr>
            <a:spLocks noChangeArrowheads="1"/>
          </p:cNvSpPr>
          <p:nvPr/>
        </p:nvSpPr>
        <p:spPr bwMode="gray">
          <a:xfrm>
            <a:off x="7854950" y="4419600"/>
            <a:ext cx="914400" cy="901700"/>
          </a:xfrm>
          <a:prstGeom prst="rect">
            <a:avLst/>
          </a:prstGeom>
          <a:solidFill>
            <a:schemeClr val="accent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30" name="Rectangle 10"/>
          <p:cNvSpPr>
            <a:spLocks noChangeArrowheads="1"/>
          </p:cNvSpPr>
          <p:nvPr/>
        </p:nvSpPr>
        <p:spPr bwMode="gray">
          <a:xfrm>
            <a:off x="7848600" y="4616450"/>
            <a:ext cx="914400"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Write</a:t>
            </a:r>
          </a:p>
        </p:txBody>
      </p:sp>
      <p:sp>
        <p:nvSpPr>
          <p:cNvPr id="5131" name="Rectangle 11"/>
          <p:cNvSpPr>
            <a:spLocks noChangeArrowheads="1"/>
          </p:cNvSpPr>
          <p:nvPr/>
        </p:nvSpPr>
        <p:spPr bwMode="gray">
          <a:xfrm>
            <a:off x="2362200" y="4419600"/>
            <a:ext cx="1676400" cy="914400"/>
          </a:xfrm>
          <a:prstGeom prst="rect">
            <a:avLst/>
          </a:prstGeom>
          <a:solidFill>
            <a:schemeClr val="folHlink"/>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32" name="Rectangle 12"/>
          <p:cNvSpPr>
            <a:spLocks noChangeArrowheads="1"/>
          </p:cNvSpPr>
          <p:nvPr/>
        </p:nvSpPr>
        <p:spPr bwMode="gray">
          <a:xfrm>
            <a:off x="3276600" y="4876800"/>
            <a:ext cx="617538" cy="476250"/>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Read</a:t>
            </a:r>
          </a:p>
        </p:txBody>
      </p:sp>
      <p:sp>
        <p:nvSpPr>
          <p:cNvPr id="5133" name="Rectangle 13"/>
          <p:cNvSpPr>
            <a:spLocks noChangeArrowheads="1"/>
          </p:cNvSpPr>
          <p:nvPr/>
        </p:nvSpPr>
        <p:spPr bwMode="gray">
          <a:xfrm>
            <a:off x="2362200" y="4876800"/>
            <a:ext cx="823913" cy="476250"/>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Decode</a:t>
            </a:r>
          </a:p>
        </p:txBody>
      </p:sp>
      <p:sp>
        <p:nvSpPr>
          <p:cNvPr id="5134" name="Rectangle 14"/>
          <p:cNvSpPr>
            <a:spLocks noChangeArrowheads="1"/>
          </p:cNvSpPr>
          <p:nvPr/>
        </p:nvSpPr>
        <p:spPr bwMode="gray">
          <a:xfrm>
            <a:off x="957263" y="5357813"/>
            <a:ext cx="858837"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FETCH</a:t>
            </a:r>
          </a:p>
        </p:txBody>
      </p:sp>
      <p:sp>
        <p:nvSpPr>
          <p:cNvPr id="5135" name="Rectangle 15"/>
          <p:cNvSpPr>
            <a:spLocks noChangeArrowheads="1"/>
          </p:cNvSpPr>
          <p:nvPr/>
        </p:nvSpPr>
        <p:spPr bwMode="gray">
          <a:xfrm>
            <a:off x="2646363" y="5357813"/>
            <a:ext cx="10509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DECODE</a:t>
            </a:r>
          </a:p>
        </p:txBody>
      </p:sp>
      <p:sp>
        <p:nvSpPr>
          <p:cNvPr id="5136" name="Rectangle 16"/>
          <p:cNvSpPr>
            <a:spLocks noChangeArrowheads="1"/>
          </p:cNvSpPr>
          <p:nvPr/>
        </p:nvSpPr>
        <p:spPr bwMode="gray">
          <a:xfrm>
            <a:off x="4405313" y="5357813"/>
            <a:ext cx="11398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EXECUTE</a:t>
            </a:r>
          </a:p>
        </p:txBody>
      </p:sp>
      <p:sp>
        <p:nvSpPr>
          <p:cNvPr id="5137" name="Rectangle 17"/>
          <p:cNvSpPr>
            <a:spLocks noChangeArrowheads="1"/>
          </p:cNvSpPr>
          <p:nvPr/>
        </p:nvSpPr>
        <p:spPr bwMode="gray">
          <a:xfrm>
            <a:off x="6305550" y="5357813"/>
            <a:ext cx="1098550"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MEMORY</a:t>
            </a:r>
          </a:p>
        </p:txBody>
      </p:sp>
      <p:sp>
        <p:nvSpPr>
          <p:cNvPr id="5138" name="Rectangle 18"/>
          <p:cNvSpPr>
            <a:spLocks noChangeArrowheads="1"/>
          </p:cNvSpPr>
          <p:nvPr/>
        </p:nvSpPr>
        <p:spPr bwMode="gray">
          <a:xfrm>
            <a:off x="7889875" y="5357813"/>
            <a:ext cx="838200"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WRITE</a:t>
            </a:r>
          </a:p>
        </p:txBody>
      </p:sp>
      <p:sp>
        <p:nvSpPr>
          <p:cNvPr id="5139" name="Rectangle 19"/>
          <p:cNvSpPr>
            <a:spLocks noChangeArrowheads="1"/>
          </p:cNvSpPr>
          <p:nvPr/>
        </p:nvSpPr>
        <p:spPr bwMode="gray">
          <a:xfrm>
            <a:off x="457200" y="3810000"/>
            <a:ext cx="2133600" cy="685800"/>
          </a:xfrm>
          <a:prstGeom prst="rect">
            <a:avLst/>
          </a:prstGeom>
          <a:noFill/>
          <a:ln w="9525">
            <a:noFill/>
            <a:miter lim="800000"/>
            <a:headEnd/>
            <a:tailEnd/>
          </a:ln>
        </p:spPr>
        <p:txBody>
          <a:bodyPr lIns="92075" tIns="46038" rIns="92075" bIns="46038" anchor="ctr"/>
          <a:lstStyle/>
          <a:p>
            <a:pPr fontAlgn="base">
              <a:spcBef>
                <a:spcPct val="0"/>
              </a:spcBef>
              <a:spcAft>
                <a:spcPct val="0"/>
              </a:spcAft>
            </a:pPr>
            <a:r>
              <a:rPr lang="en-US" b="1">
                <a:solidFill>
                  <a:prstClr val="black"/>
                </a:solidFill>
                <a:cs typeface="Arial" pitchFamily="34" charset="0"/>
              </a:rPr>
              <a:t>ARM9TDMI</a:t>
            </a:r>
          </a:p>
        </p:txBody>
      </p:sp>
      <p:sp>
        <p:nvSpPr>
          <p:cNvPr id="5140" name="Line 20"/>
          <p:cNvSpPr>
            <a:spLocks noChangeShapeType="1"/>
          </p:cNvSpPr>
          <p:nvPr/>
        </p:nvSpPr>
        <p:spPr bwMode="gray">
          <a:xfrm>
            <a:off x="2362200" y="4876800"/>
            <a:ext cx="1676400" cy="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5141" name="Line 21"/>
          <p:cNvSpPr>
            <a:spLocks noChangeShapeType="1"/>
          </p:cNvSpPr>
          <p:nvPr/>
        </p:nvSpPr>
        <p:spPr bwMode="gray">
          <a:xfrm>
            <a:off x="3200400" y="4876800"/>
            <a:ext cx="0" cy="43815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5142" name="Rectangle 22"/>
          <p:cNvSpPr>
            <a:spLocks noChangeArrowheads="1"/>
          </p:cNvSpPr>
          <p:nvPr/>
        </p:nvSpPr>
        <p:spPr bwMode="gray">
          <a:xfrm>
            <a:off x="2362200" y="4419600"/>
            <a:ext cx="1676400"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ARM or Thumb</a:t>
            </a:r>
            <a:br>
              <a:rPr lang="en-US" sz="1400" b="1">
                <a:solidFill>
                  <a:prstClr val="white"/>
                </a:solidFill>
                <a:cs typeface="Arial" pitchFamily="34" charset="0"/>
              </a:rPr>
            </a:br>
            <a:r>
              <a:rPr lang="en-US" sz="1400" b="1">
                <a:solidFill>
                  <a:prstClr val="white"/>
                </a:solidFill>
                <a:cs typeface="Arial" pitchFamily="34" charset="0"/>
              </a:rPr>
              <a:t>Inst Decode</a:t>
            </a:r>
          </a:p>
        </p:txBody>
      </p:sp>
      <p:sp>
        <p:nvSpPr>
          <p:cNvPr id="5143" name="Rectangle 23"/>
          <p:cNvSpPr>
            <a:spLocks noChangeArrowheads="1"/>
          </p:cNvSpPr>
          <p:nvPr/>
        </p:nvSpPr>
        <p:spPr bwMode="gray">
          <a:xfrm>
            <a:off x="3328988" y="2328863"/>
            <a:ext cx="2743200" cy="914400"/>
          </a:xfrm>
          <a:prstGeom prst="rect">
            <a:avLst/>
          </a:prstGeom>
          <a:solidFill>
            <a:schemeClr val="folHlink"/>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44" name="Rectangle 24"/>
          <p:cNvSpPr>
            <a:spLocks noChangeArrowheads="1"/>
          </p:cNvSpPr>
          <p:nvPr/>
        </p:nvSpPr>
        <p:spPr bwMode="gray">
          <a:xfrm>
            <a:off x="6224588" y="2328863"/>
            <a:ext cx="2514600" cy="901700"/>
          </a:xfrm>
          <a:prstGeom prst="rect">
            <a:avLst/>
          </a:prstGeom>
          <a:solidFill>
            <a:schemeClr val="tx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45" name="Rectangle 25"/>
          <p:cNvSpPr>
            <a:spLocks noChangeArrowheads="1"/>
          </p:cNvSpPr>
          <p:nvPr/>
        </p:nvSpPr>
        <p:spPr bwMode="gray">
          <a:xfrm>
            <a:off x="4743450" y="2898775"/>
            <a:ext cx="12954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 Select</a:t>
            </a:r>
          </a:p>
        </p:txBody>
      </p:sp>
      <p:sp>
        <p:nvSpPr>
          <p:cNvPr id="5146" name="Rectangle 26"/>
          <p:cNvSpPr>
            <a:spLocks noChangeArrowheads="1"/>
          </p:cNvSpPr>
          <p:nvPr/>
        </p:nvSpPr>
        <p:spPr bwMode="gray">
          <a:xfrm>
            <a:off x="6224588" y="2527300"/>
            <a:ext cx="617537" cy="476250"/>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Read</a:t>
            </a:r>
          </a:p>
        </p:txBody>
      </p:sp>
      <p:sp>
        <p:nvSpPr>
          <p:cNvPr id="5147" name="Rectangle 27"/>
          <p:cNvSpPr>
            <a:spLocks noChangeArrowheads="1"/>
          </p:cNvSpPr>
          <p:nvPr/>
        </p:nvSpPr>
        <p:spPr bwMode="gray">
          <a:xfrm>
            <a:off x="6781800" y="2622550"/>
            <a:ext cx="7620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Shift</a:t>
            </a:r>
          </a:p>
        </p:txBody>
      </p:sp>
      <p:sp>
        <p:nvSpPr>
          <p:cNvPr id="5148" name="Rectangle 28"/>
          <p:cNvSpPr>
            <a:spLocks noChangeArrowheads="1"/>
          </p:cNvSpPr>
          <p:nvPr/>
        </p:nvSpPr>
        <p:spPr bwMode="gray">
          <a:xfrm>
            <a:off x="7467600" y="2622550"/>
            <a:ext cx="6858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ALU</a:t>
            </a:r>
          </a:p>
        </p:txBody>
      </p:sp>
      <p:sp>
        <p:nvSpPr>
          <p:cNvPr id="5149" name="Rectangle 29"/>
          <p:cNvSpPr>
            <a:spLocks noChangeArrowheads="1"/>
          </p:cNvSpPr>
          <p:nvPr/>
        </p:nvSpPr>
        <p:spPr bwMode="gray">
          <a:xfrm>
            <a:off x="8105775" y="2527300"/>
            <a:ext cx="657225"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Write</a:t>
            </a:r>
          </a:p>
        </p:txBody>
      </p:sp>
      <p:sp>
        <p:nvSpPr>
          <p:cNvPr id="5150" name="Line 30"/>
          <p:cNvSpPr>
            <a:spLocks noChangeShapeType="1"/>
          </p:cNvSpPr>
          <p:nvPr/>
        </p:nvSpPr>
        <p:spPr bwMode="gray">
          <a:xfrm>
            <a:off x="68341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5151" name="Line 31"/>
          <p:cNvSpPr>
            <a:spLocks noChangeShapeType="1"/>
          </p:cNvSpPr>
          <p:nvPr/>
        </p:nvSpPr>
        <p:spPr bwMode="gray">
          <a:xfrm>
            <a:off x="75199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5152" name="Line 32"/>
          <p:cNvSpPr>
            <a:spLocks noChangeShapeType="1"/>
          </p:cNvSpPr>
          <p:nvPr/>
        </p:nvSpPr>
        <p:spPr bwMode="gray">
          <a:xfrm>
            <a:off x="81295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5153" name="Rectangle 33"/>
          <p:cNvSpPr>
            <a:spLocks noChangeArrowheads="1"/>
          </p:cNvSpPr>
          <p:nvPr/>
        </p:nvSpPr>
        <p:spPr bwMode="gray">
          <a:xfrm>
            <a:off x="3352800" y="2576513"/>
            <a:ext cx="1371600"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Thumb</a:t>
            </a:r>
            <a:r>
              <a:rPr lang="en-US" sz="1400" b="1">
                <a:solidFill>
                  <a:prstClr val="white"/>
                </a:solidFill>
                <a:latin typeface="Symbol" pitchFamily="18" charset="2"/>
                <a:cs typeface="Arial" pitchFamily="34" charset="0"/>
              </a:rPr>
              <a:t>®</a:t>
            </a:r>
            <a:r>
              <a:rPr lang="en-US" sz="1400" b="1">
                <a:solidFill>
                  <a:prstClr val="white"/>
                </a:solidFill>
                <a:cs typeface="Arial" pitchFamily="34" charset="0"/>
              </a:rPr>
              <a:t>ARM</a:t>
            </a:r>
            <a:br>
              <a:rPr lang="en-US" sz="1400" b="1">
                <a:solidFill>
                  <a:prstClr val="white"/>
                </a:solidFill>
                <a:cs typeface="Arial" pitchFamily="34" charset="0"/>
              </a:rPr>
            </a:br>
            <a:r>
              <a:rPr lang="en-US" sz="1400" b="1">
                <a:solidFill>
                  <a:prstClr val="white"/>
                </a:solidFill>
                <a:cs typeface="Arial" pitchFamily="34" charset="0"/>
              </a:rPr>
              <a:t>decompress</a:t>
            </a:r>
          </a:p>
        </p:txBody>
      </p:sp>
      <p:sp>
        <p:nvSpPr>
          <p:cNvPr id="5154" name="Rectangle 34"/>
          <p:cNvSpPr>
            <a:spLocks noChangeArrowheads="1"/>
          </p:cNvSpPr>
          <p:nvPr/>
        </p:nvSpPr>
        <p:spPr bwMode="gray">
          <a:xfrm>
            <a:off x="4711700" y="2422525"/>
            <a:ext cx="1363663"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ARM decode</a:t>
            </a:r>
          </a:p>
        </p:txBody>
      </p:sp>
      <p:sp>
        <p:nvSpPr>
          <p:cNvPr id="5155" name="Rectangle 35"/>
          <p:cNvSpPr>
            <a:spLocks noChangeArrowheads="1"/>
          </p:cNvSpPr>
          <p:nvPr/>
        </p:nvSpPr>
        <p:spPr bwMode="gray">
          <a:xfrm>
            <a:off x="509588" y="2328863"/>
            <a:ext cx="2667000" cy="914400"/>
          </a:xfrm>
          <a:prstGeom prst="rect">
            <a:avLst/>
          </a:prstGeom>
          <a:solidFill>
            <a:schemeClr val="bg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5156" name="Rectangle 36"/>
          <p:cNvSpPr>
            <a:spLocks noChangeArrowheads="1"/>
          </p:cNvSpPr>
          <p:nvPr/>
        </p:nvSpPr>
        <p:spPr bwMode="gray">
          <a:xfrm>
            <a:off x="900113" y="2636838"/>
            <a:ext cx="1871662" cy="287337"/>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black"/>
                </a:solidFill>
                <a:cs typeface="Arial" pitchFamily="34" charset="0"/>
              </a:rPr>
              <a:t>Instruction  Fetch</a:t>
            </a:r>
          </a:p>
        </p:txBody>
      </p:sp>
      <p:sp>
        <p:nvSpPr>
          <p:cNvPr id="5157" name="Rectangle 37"/>
          <p:cNvSpPr>
            <a:spLocks noChangeArrowheads="1"/>
          </p:cNvSpPr>
          <p:nvPr/>
        </p:nvSpPr>
        <p:spPr bwMode="gray">
          <a:xfrm>
            <a:off x="1270000" y="3278188"/>
            <a:ext cx="858838"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FETCH</a:t>
            </a:r>
          </a:p>
        </p:txBody>
      </p:sp>
      <p:sp>
        <p:nvSpPr>
          <p:cNvPr id="5158" name="Rectangle 38"/>
          <p:cNvSpPr>
            <a:spLocks noChangeArrowheads="1"/>
          </p:cNvSpPr>
          <p:nvPr/>
        </p:nvSpPr>
        <p:spPr bwMode="gray">
          <a:xfrm>
            <a:off x="4225925" y="3278188"/>
            <a:ext cx="10509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DECODE</a:t>
            </a:r>
          </a:p>
        </p:txBody>
      </p:sp>
      <p:sp>
        <p:nvSpPr>
          <p:cNvPr id="5159" name="Rectangle 39"/>
          <p:cNvSpPr>
            <a:spLocks noChangeArrowheads="1"/>
          </p:cNvSpPr>
          <p:nvPr/>
        </p:nvSpPr>
        <p:spPr bwMode="gray">
          <a:xfrm>
            <a:off x="6961188" y="3278188"/>
            <a:ext cx="11398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EXECUTE</a:t>
            </a:r>
          </a:p>
        </p:txBody>
      </p:sp>
      <p:sp>
        <p:nvSpPr>
          <p:cNvPr id="5160" name="Rectangle 40"/>
          <p:cNvSpPr>
            <a:spLocks noChangeArrowheads="1"/>
          </p:cNvSpPr>
          <p:nvPr/>
        </p:nvSpPr>
        <p:spPr bwMode="gray">
          <a:xfrm>
            <a:off x="457200" y="1736725"/>
            <a:ext cx="2133600" cy="685800"/>
          </a:xfrm>
          <a:prstGeom prst="rect">
            <a:avLst/>
          </a:prstGeom>
          <a:noFill/>
          <a:ln w="9525">
            <a:noFill/>
            <a:miter lim="800000"/>
            <a:headEnd/>
            <a:tailEnd/>
          </a:ln>
        </p:spPr>
        <p:txBody>
          <a:bodyPr lIns="92075" tIns="46038" rIns="92075" bIns="46038" anchor="ctr"/>
          <a:lstStyle/>
          <a:p>
            <a:pPr fontAlgn="base">
              <a:spcBef>
                <a:spcPct val="0"/>
              </a:spcBef>
              <a:spcAft>
                <a:spcPct val="0"/>
              </a:spcAft>
            </a:pPr>
            <a:r>
              <a:rPr lang="en-US" b="1">
                <a:solidFill>
                  <a:prstClr val="black"/>
                </a:solidFill>
                <a:cs typeface="Arial" pitchFamily="34" charset="0"/>
              </a:rPr>
              <a:t>ARM7TDMI</a:t>
            </a:r>
          </a:p>
        </p:txBody>
      </p:sp>
      <p:sp>
        <p:nvSpPr>
          <p:cNvPr id="5161" name="Line 41"/>
          <p:cNvSpPr>
            <a:spLocks noChangeShapeType="1"/>
          </p:cNvSpPr>
          <p:nvPr/>
        </p:nvSpPr>
        <p:spPr bwMode="gray">
          <a:xfrm>
            <a:off x="4711700" y="2786063"/>
            <a:ext cx="1360488" cy="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5162" name="Line 42"/>
          <p:cNvSpPr>
            <a:spLocks noChangeShapeType="1"/>
          </p:cNvSpPr>
          <p:nvPr/>
        </p:nvSpPr>
        <p:spPr bwMode="gray">
          <a:xfrm>
            <a:off x="4711700" y="2328863"/>
            <a:ext cx="0" cy="89535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43" name="Date Placeholder 42"/>
          <p:cNvSpPr>
            <a:spLocks noGrp="1"/>
          </p:cNvSpPr>
          <p:nvPr>
            <p:ph type="dt" sz="half" idx="10"/>
          </p:nvPr>
        </p:nvSpPr>
        <p:spPr/>
        <p:txBody>
          <a:bodyPr/>
          <a:lstStyle/>
          <a:p>
            <a:pPr>
              <a:defRPr/>
            </a:pPr>
            <a:fld id="{FBCA6474-807C-4E72-B93C-53B616A792B6}"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59675837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l" eaLnBrk="1" hangingPunct="1"/>
            <a:r>
              <a:rPr lang="en-US" sz="3200" smtClean="0">
                <a:solidFill>
                  <a:schemeClr val="accent1"/>
                </a:solidFill>
              </a:rPr>
              <a:t>Data Sizes and Instruction Sets</a:t>
            </a:r>
          </a:p>
        </p:txBody>
      </p:sp>
      <p:sp>
        <p:nvSpPr>
          <p:cNvPr id="189443" name="Rectangle 3"/>
          <p:cNvSpPr>
            <a:spLocks noGrp="1" noChangeArrowheads="1"/>
          </p:cNvSpPr>
          <p:nvPr>
            <p:ph type="body" idx="1"/>
          </p:nvPr>
        </p:nvSpPr>
        <p:spPr>
          <a:xfrm>
            <a:off x="395288" y="1484313"/>
            <a:ext cx="8229600" cy="4525962"/>
          </a:xfrm>
        </p:spPr>
        <p:txBody>
          <a:bodyPr rtlCol="0">
            <a:normAutofit fontScale="92500" lnSpcReduction="20000"/>
          </a:bodyPr>
          <a:lstStyle/>
          <a:p>
            <a:pPr eaLnBrk="1" fontAlgn="auto" hangingPunct="1">
              <a:spcAft>
                <a:spcPts val="0"/>
              </a:spcAft>
              <a:defRPr/>
            </a:pPr>
            <a:r>
              <a:rPr lang="en-US" dirty="0">
                <a:solidFill>
                  <a:srgbClr val="FF0000"/>
                </a:solidFill>
              </a:rPr>
              <a:t>The ARM is a 32-bit </a:t>
            </a:r>
            <a:r>
              <a:rPr lang="en-US" dirty="0" smtClean="0">
                <a:solidFill>
                  <a:srgbClr val="FF0000"/>
                </a:solidFill>
              </a:rPr>
              <a:t>architecture</a:t>
            </a:r>
            <a:endParaRPr lang="en-US" dirty="0"/>
          </a:p>
          <a:p>
            <a:pPr eaLnBrk="1" fontAlgn="auto" hangingPunct="1">
              <a:spcAft>
                <a:spcPts val="0"/>
              </a:spcAft>
              <a:defRPr/>
            </a:pPr>
            <a:endParaRPr lang="en-US" dirty="0"/>
          </a:p>
          <a:p>
            <a:pPr eaLnBrk="1" fontAlgn="auto" hangingPunct="1">
              <a:spcAft>
                <a:spcPts val="0"/>
              </a:spcAft>
              <a:defRPr/>
            </a:pPr>
            <a:r>
              <a:rPr lang="en-US" dirty="0"/>
              <a:t>When used in relation to the ARM:</a:t>
            </a:r>
          </a:p>
          <a:p>
            <a:pPr lvl="1" eaLnBrk="1" fontAlgn="auto" hangingPunct="1">
              <a:spcAft>
                <a:spcPts val="0"/>
              </a:spcAft>
              <a:defRPr/>
            </a:pPr>
            <a:r>
              <a:rPr lang="en-US" b="1" dirty="0">
                <a:solidFill>
                  <a:srgbClr val="FF0000"/>
                </a:solidFill>
              </a:rPr>
              <a:t>Byte</a:t>
            </a:r>
            <a:r>
              <a:rPr lang="en-US" dirty="0"/>
              <a:t> means 8 bits</a:t>
            </a:r>
          </a:p>
          <a:p>
            <a:pPr lvl="1" eaLnBrk="1" fontAlgn="auto" hangingPunct="1">
              <a:spcAft>
                <a:spcPts val="0"/>
              </a:spcAft>
              <a:defRPr/>
            </a:pPr>
            <a:r>
              <a:rPr lang="en-US" b="1" dirty="0" err="1">
                <a:solidFill>
                  <a:srgbClr val="FF0000"/>
                </a:solidFill>
              </a:rPr>
              <a:t>Halfword</a:t>
            </a:r>
            <a:r>
              <a:rPr lang="en-US" dirty="0"/>
              <a:t> means 16 bits (two bytes)</a:t>
            </a:r>
          </a:p>
          <a:p>
            <a:pPr lvl="1" eaLnBrk="1" fontAlgn="auto" hangingPunct="1">
              <a:spcAft>
                <a:spcPts val="0"/>
              </a:spcAft>
              <a:defRPr/>
            </a:pPr>
            <a:r>
              <a:rPr lang="en-US" b="1" dirty="0">
                <a:solidFill>
                  <a:srgbClr val="FF0000"/>
                </a:solidFill>
              </a:rPr>
              <a:t>Word</a:t>
            </a:r>
            <a:r>
              <a:rPr lang="en-US" dirty="0"/>
              <a:t> means 32 bits (four bytes)</a:t>
            </a:r>
          </a:p>
          <a:p>
            <a:pPr lvl="1" eaLnBrk="1" fontAlgn="auto" hangingPunct="1">
              <a:spcAft>
                <a:spcPts val="0"/>
              </a:spcAft>
              <a:defRPr/>
            </a:pPr>
            <a:endParaRPr lang="en-US" dirty="0"/>
          </a:p>
          <a:p>
            <a:pPr eaLnBrk="1" fontAlgn="auto" hangingPunct="1">
              <a:spcAft>
                <a:spcPts val="0"/>
              </a:spcAft>
              <a:defRPr/>
            </a:pPr>
            <a:r>
              <a:rPr lang="en-US" dirty="0"/>
              <a:t>Most ARM’s implement two instruction sets</a:t>
            </a:r>
          </a:p>
          <a:p>
            <a:pPr lvl="1" eaLnBrk="1" fontAlgn="auto" hangingPunct="1">
              <a:spcAft>
                <a:spcPts val="0"/>
              </a:spcAft>
              <a:defRPr/>
            </a:pPr>
            <a:r>
              <a:rPr lang="en-US" dirty="0"/>
              <a:t>32-bit ARM Instruction Set</a:t>
            </a:r>
          </a:p>
          <a:p>
            <a:pPr lvl="1" eaLnBrk="1" fontAlgn="auto" hangingPunct="1">
              <a:spcAft>
                <a:spcPts val="0"/>
              </a:spcAft>
              <a:defRPr/>
            </a:pPr>
            <a:r>
              <a:rPr lang="en-US" dirty="0"/>
              <a:t>16-bit Thumb Instruction Set</a:t>
            </a:r>
          </a:p>
          <a:p>
            <a:pPr eaLnBrk="1" fontAlgn="auto" hangingPunct="1">
              <a:spcAft>
                <a:spcPts val="0"/>
              </a:spcAft>
              <a:defRPr/>
            </a:pPr>
            <a:endParaRPr lang="en-US" dirty="0"/>
          </a:p>
          <a:p>
            <a:pPr eaLnBrk="1" fontAlgn="auto" hangingPunct="1">
              <a:spcAft>
                <a:spcPts val="0"/>
              </a:spcAft>
              <a:defRPr/>
            </a:pPr>
            <a:r>
              <a:rPr lang="en-US" dirty="0" err="1"/>
              <a:t>Jazelle</a:t>
            </a:r>
            <a:r>
              <a:rPr lang="en-US" dirty="0"/>
              <a:t> cores can also execute Java </a:t>
            </a:r>
            <a:r>
              <a:rPr lang="en-US" dirty="0" err="1"/>
              <a:t>bytecode</a:t>
            </a:r>
            <a:endParaRPr lang="en-US" dirty="0"/>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pPr>
              <a:defRPr/>
            </a:pPr>
            <a:fld id="{600B7F93-E1E1-4383-BB67-7C9EE672B473}"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288781321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quarter" idx="10"/>
          </p:nvPr>
        </p:nvSpPr>
        <p:spPr/>
        <p:txBody>
          <a:bodyPr/>
          <a:lstStyle/>
          <a:p>
            <a:pPr>
              <a:defRPr/>
            </a:pPr>
            <a:fld id="{CBECD2B6-A956-47DA-80E0-344A2F341834}" type="datetime1">
              <a:rPr lang="en-IN" smtClean="0">
                <a:solidFill>
                  <a:prstClr val="black">
                    <a:tint val="75000"/>
                  </a:prstClr>
                </a:solidFill>
              </a:rPr>
              <a:pPr>
                <a:defRPr/>
              </a:pPr>
              <a:t>03-08-2019</a:t>
            </a:fld>
            <a:endParaRPr lang="en-IN">
              <a:solidFill>
                <a:prstClr val="black">
                  <a:tint val="75000"/>
                </a:prstClr>
              </a:solidFill>
            </a:endParaRPr>
          </a:p>
        </p:txBody>
      </p:sp>
      <p:sp>
        <p:nvSpPr>
          <p:cNvPr id="8196" name="TextBox 48"/>
          <p:cNvSpPr txBox="1">
            <a:spLocks noChangeArrowheads="1"/>
          </p:cNvSpPr>
          <p:nvPr/>
        </p:nvSpPr>
        <p:spPr bwMode="auto">
          <a:xfrm>
            <a:off x="684213" y="620713"/>
            <a:ext cx="2663825" cy="369887"/>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ARM Instruction Address</a:t>
            </a:r>
            <a:endParaRPr lang="en-IN">
              <a:solidFill>
                <a:prstClr val="black"/>
              </a:solidFill>
              <a:cs typeface="Arial" pitchFamily="34" charset="0"/>
            </a:endParaRPr>
          </a:p>
        </p:txBody>
      </p:sp>
      <p:sp>
        <p:nvSpPr>
          <p:cNvPr id="55" name="Right Brace 54"/>
          <p:cNvSpPr/>
          <p:nvPr/>
        </p:nvSpPr>
        <p:spPr>
          <a:xfrm rot="16200000">
            <a:off x="5615782" y="-1143794"/>
            <a:ext cx="431800" cy="4824413"/>
          </a:xfrm>
          <a:prstGeom prst="rightBrace">
            <a:avLst/>
          </a:prstGeom>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IN">
              <a:solidFill>
                <a:prstClr val="black"/>
              </a:solidFill>
            </a:endParaRPr>
          </a:p>
        </p:txBody>
      </p:sp>
      <p:sp>
        <p:nvSpPr>
          <p:cNvPr id="8198" name="TextBox 56"/>
          <p:cNvSpPr txBox="1">
            <a:spLocks noChangeArrowheads="1"/>
          </p:cNvSpPr>
          <p:nvPr/>
        </p:nvSpPr>
        <p:spPr bwMode="auto">
          <a:xfrm>
            <a:off x="4932363" y="692150"/>
            <a:ext cx="1525587"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Memory word</a:t>
            </a:r>
            <a:endParaRPr lang="en-IN">
              <a:solidFill>
                <a:prstClr val="black"/>
              </a:solidFill>
              <a:cs typeface="Arial" pitchFamily="34" charset="0"/>
            </a:endParaRPr>
          </a:p>
        </p:txBody>
      </p:sp>
      <p:grpSp>
        <p:nvGrpSpPr>
          <p:cNvPr id="2" name="Group 66"/>
          <p:cNvGrpSpPr>
            <a:grpSpLocks/>
          </p:cNvGrpSpPr>
          <p:nvPr/>
        </p:nvGrpSpPr>
        <p:grpSpPr bwMode="auto">
          <a:xfrm>
            <a:off x="1042988" y="1628775"/>
            <a:ext cx="7273925" cy="2808288"/>
            <a:chOff x="323528" y="1916832"/>
            <a:chExt cx="7272808" cy="3312368"/>
          </a:xfrm>
        </p:grpSpPr>
        <p:grpSp>
          <p:nvGrpSpPr>
            <p:cNvPr id="5" name="Group 55"/>
            <p:cNvGrpSpPr>
              <a:grpSpLocks/>
            </p:cNvGrpSpPr>
            <p:nvPr/>
          </p:nvGrpSpPr>
          <p:grpSpPr bwMode="auto">
            <a:xfrm>
              <a:off x="1115616" y="1916832"/>
              <a:ext cx="6480720" cy="3312368"/>
              <a:chOff x="1115616" y="1340768"/>
              <a:chExt cx="6480720" cy="3312368"/>
            </a:xfrm>
          </p:grpSpPr>
          <p:grpSp>
            <p:nvGrpSpPr>
              <p:cNvPr id="6" name="Group 27"/>
              <p:cNvGrpSpPr>
                <a:grpSpLocks/>
              </p:cNvGrpSpPr>
              <p:nvPr/>
            </p:nvGrpSpPr>
            <p:grpSpPr bwMode="auto">
              <a:xfrm>
                <a:off x="2699792" y="1340768"/>
                <a:ext cx="4824536" cy="3312368"/>
                <a:chOff x="1043608" y="1124744"/>
                <a:chExt cx="4824536" cy="3312368"/>
              </a:xfrm>
            </p:grpSpPr>
            <p:cxnSp>
              <p:nvCxnSpPr>
                <p:cNvPr id="7" name="Straight Connector 6"/>
                <p:cNvCxnSpPr/>
                <p:nvPr/>
              </p:nvCxnSpPr>
              <p:spPr>
                <a:xfrm rot="5400000">
                  <a:off x="-612718" y="2780928"/>
                  <a:ext cx="3312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611057" y="2780928"/>
                  <a:ext cx="3312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1836419" y="2780928"/>
                  <a:ext cx="3312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060193" y="2780928"/>
                  <a:ext cx="3312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212541" y="2780928"/>
                  <a:ext cx="3312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43466" y="4437112"/>
                  <a:ext cx="48252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43466" y="1124744"/>
                  <a:ext cx="48252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043466" y="1845639"/>
                  <a:ext cx="48252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43466" y="2493507"/>
                  <a:ext cx="48252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3466" y="3141375"/>
                  <a:ext cx="48252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043466" y="3789244"/>
                  <a:ext cx="4825259"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8231" name="TextBox 28"/>
              <p:cNvSpPr txBox="1">
                <a:spLocks noChangeArrowheads="1"/>
              </p:cNvSpPr>
              <p:nvPr/>
            </p:nvSpPr>
            <p:spPr bwMode="auto">
              <a:xfrm>
                <a:off x="2915816" y="1628800"/>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0</a:t>
                </a:r>
                <a:endParaRPr lang="en-IN">
                  <a:solidFill>
                    <a:prstClr val="black"/>
                  </a:solidFill>
                  <a:cs typeface="Arial" pitchFamily="34" charset="0"/>
                </a:endParaRPr>
              </a:p>
            </p:txBody>
          </p:sp>
          <p:sp>
            <p:nvSpPr>
              <p:cNvPr id="8232" name="TextBox 29"/>
              <p:cNvSpPr txBox="1">
                <a:spLocks noChangeArrowheads="1"/>
              </p:cNvSpPr>
              <p:nvPr/>
            </p:nvSpPr>
            <p:spPr bwMode="auto">
              <a:xfrm>
                <a:off x="4139952" y="1628800"/>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a:t>
                </a:r>
                <a:endParaRPr lang="en-IN">
                  <a:solidFill>
                    <a:prstClr val="black"/>
                  </a:solidFill>
                  <a:cs typeface="Arial" pitchFamily="34" charset="0"/>
                </a:endParaRPr>
              </a:p>
            </p:txBody>
          </p:sp>
          <p:sp>
            <p:nvSpPr>
              <p:cNvPr id="8233" name="TextBox 30"/>
              <p:cNvSpPr txBox="1">
                <a:spLocks noChangeArrowheads="1"/>
              </p:cNvSpPr>
              <p:nvPr/>
            </p:nvSpPr>
            <p:spPr bwMode="auto">
              <a:xfrm>
                <a:off x="5364088" y="1628800"/>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2</a:t>
                </a:r>
                <a:endParaRPr lang="en-IN">
                  <a:solidFill>
                    <a:prstClr val="black"/>
                  </a:solidFill>
                  <a:cs typeface="Arial" pitchFamily="34" charset="0"/>
                </a:endParaRPr>
              </a:p>
            </p:txBody>
          </p:sp>
          <p:sp>
            <p:nvSpPr>
              <p:cNvPr id="8234" name="TextBox 31"/>
              <p:cNvSpPr txBox="1">
                <a:spLocks noChangeArrowheads="1"/>
              </p:cNvSpPr>
              <p:nvPr/>
            </p:nvSpPr>
            <p:spPr bwMode="auto">
              <a:xfrm>
                <a:off x="2915816" y="2852936"/>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8</a:t>
                </a:r>
                <a:endParaRPr lang="en-IN">
                  <a:solidFill>
                    <a:prstClr val="black"/>
                  </a:solidFill>
                  <a:cs typeface="Arial" pitchFamily="34" charset="0"/>
                </a:endParaRPr>
              </a:p>
            </p:txBody>
          </p:sp>
          <p:sp>
            <p:nvSpPr>
              <p:cNvPr id="8235" name="TextBox 32"/>
              <p:cNvSpPr txBox="1">
                <a:spLocks noChangeArrowheads="1"/>
              </p:cNvSpPr>
              <p:nvPr/>
            </p:nvSpPr>
            <p:spPr bwMode="auto">
              <a:xfrm>
                <a:off x="2915816" y="2276872"/>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4</a:t>
                </a:r>
                <a:endParaRPr lang="en-IN">
                  <a:solidFill>
                    <a:prstClr val="black"/>
                  </a:solidFill>
                  <a:cs typeface="Arial" pitchFamily="34" charset="0"/>
                </a:endParaRPr>
              </a:p>
            </p:txBody>
          </p:sp>
          <p:sp>
            <p:nvSpPr>
              <p:cNvPr id="8236" name="TextBox 33"/>
              <p:cNvSpPr txBox="1">
                <a:spLocks noChangeArrowheads="1"/>
              </p:cNvSpPr>
              <p:nvPr/>
            </p:nvSpPr>
            <p:spPr bwMode="auto">
              <a:xfrm>
                <a:off x="4067944" y="2276872"/>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5</a:t>
                </a:r>
                <a:endParaRPr lang="en-IN">
                  <a:solidFill>
                    <a:prstClr val="black"/>
                  </a:solidFill>
                  <a:cs typeface="Arial" pitchFamily="34" charset="0"/>
                </a:endParaRPr>
              </a:p>
            </p:txBody>
          </p:sp>
          <p:sp>
            <p:nvSpPr>
              <p:cNvPr id="8237" name="TextBox 34"/>
              <p:cNvSpPr txBox="1">
                <a:spLocks noChangeArrowheads="1"/>
              </p:cNvSpPr>
              <p:nvPr/>
            </p:nvSpPr>
            <p:spPr bwMode="auto">
              <a:xfrm>
                <a:off x="5364088" y="2276872"/>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6</a:t>
                </a:r>
                <a:endParaRPr lang="en-IN">
                  <a:solidFill>
                    <a:prstClr val="black"/>
                  </a:solidFill>
                  <a:cs typeface="Arial" pitchFamily="34" charset="0"/>
                </a:endParaRPr>
              </a:p>
            </p:txBody>
          </p:sp>
          <p:sp>
            <p:nvSpPr>
              <p:cNvPr id="8238" name="TextBox 35"/>
              <p:cNvSpPr txBox="1">
                <a:spLocks noChangeArrowheads="1"/>
              </p:cNvSpPr>
              <p:nvPr/>
            </p:nvSpPr>
            <p:spPr bwMode="auto">
              <a:xfrm>
                <a:off x="6588224" y="2204864"/>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7</a:t>
                </a:r>
                <a:endParaRPr lang="en-IN">
                  <a:solidFill>
                    <a:prstClr val="black"/>
                  </a:solidFill>
                  <a:cs typeface="Arial" pitchFamily="34" charset="0"/>
                </a:endParaRPr>
              </a:p>
            </p:txBody>
          </p:sp>
          <p:sp>
            <p:nvSpPr>
              <p:cNvPr id="8239" name="TextBox 36"/>
              <p:cNvSpPr txBox="1">
                <a:spLocks noChangeArrowheads="1"/>
              </p:cNvSpPr>
              <p:nvPr/>
            </p:nvSpPr>
            <p:spPr bwMode="auto">
              <a:xfrm>
                <a:off x="6588224" y="1628800"/>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3</a:t>
                </a:r>
                <a:endParaRPr lang="en-IN">
                  <a:solidFill>
                    <a:prstClr val="black"/>
                  </a:solidFill>
                  <a:cs typeface="Arial" pitchFamily="34" charset="0"/>
                </a:endParaRPr>
              </a:p>
            </p:txBody>
          </p:sp>
          <p:sp>
            <p:nvSpPr>
              <p:cNvPr id="8240" name="TextBox 37"/>
              <p:cNvSpPr txBox="1">
                <a:spLocks noChangeArrowheads="1"/>
              </p:cNvSpPr>
              <p:nvPr/>
            </p:nvSpPr>
            <p:spPr bwMode="auto">
              <a:xfrm>
                <a:off x="2915816" y="3573016"/>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12</a:t>
                </a:r>
                <a:endParaRPr lang="en-IN">
                  <a:solidFill>
                    <a:prstClr val="black"/>
                  </a:solidFill>
                  <a:cs typeface="Arial" pitchFamily="34" charset="0"/>
                </a:endParaRPr>
              </a:p>
            </p:txBody>
          </p:sp>
          <p:sp>
            <p:nvSpPr>
              <p:cNvPr id="8241" name="TextBox 38"/>
              <p:cNvSpPr txBox="1">
                <a:spLocks noChangeArrowheads="1"/>
              </p:cNvSpPr>
              <p:nvPr/>
            </p:nvSpPr>
            <p:spPr bwMode="auto">
              <a:xfrm>
                <a:off x="2915816" y="4221088"/>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16</a:t>
                </a:r>
                <a:endParaRPr lang="en-IN">
                  <a:solidFill>
                    <a:prstClr val="black"/>
                  </a:solidFill>
                  <a:cs typeface="Arial" pitchFamily="34" charset="0"/>
                </a:endParaRPr>
              </a:p>
            </p:txBody>
          </p:sp>
          <p:sp>
            <p:nvSpPr>
              <p:cNvPr id="8242" name="TextBox 39"/>
              <p:cNvSpPr txBox="1">
                <a:spLocks noChangeArrowheads="1"/>
              </p:cNvSpPr>
              <p:nvPr/>
            </p:nvSpPr>
            <p:spPr bwMode="auto">
              <a:xfrm>
                <a:off x="4067944" y="4221088"/>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17</a:t>
                </a:r>
                <a:endParaRPr lang="en-IN">
                  <a:solidFill>
                    <a:prstClr val="black"/>
                  </a:solidFill>
                  <a:cs typeface="Arial" pitchFamily="34" charset="0"/>
                </a:endParaRPr>
              </a:p>
            </p:txBody>
          </p:sp>
          <p:sp>
            <p:nvSpPr>
              <p:cNvPr id="8243" name="TextBox 40"/>
              <p:cNvSpPr txBox="1">
                <a:spLocks noChangeArrowheads="1"/>
              </p:cNvSpPr>
              <p:nvPr/>
            </p:nvSpPr>
            <p:spPr bwMode="auto">
              <a:xfrm>
                <a:off x="5364088" y="4221088"/>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18</a:t>
                </a:r>
                <a:endParaRPr lang="en-IN">
                  <a:solidFill>
                    <a:prstClr val="black"/>
                  </a:solidFill>
                  <a:cs typeface="Arial" pitchFamily="34" charset="0"/>
                </a:endParaRPr>
              </a:p>
            </p:txBody>
          </p:sp>
          <p:sp>
            <p:nvSpPr>
              <p:cNvPr id="8244" name="TextBox 41"/>
              <p:cNvSpPr txBox="1">
                <a:spLocks noChangeArrowheads="1"/>
              </p:cNvSpPr>
              <p:nvPr/>
            </p:nvSpPr>
            <p:spPr bwMode="auto">
              <a:xfrm>
                <a:off x="5364088" y="2924944"/>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10</a:t>
                </a:r>
                <a:endParaRPr lang="en-IN">
                  <a:solidFill>
                    <a:prstClr val="black"/>
                  </a:solidFill>
                  <a:cs typeface="Arial" pitchFamily="34" charset="0"/>
                </a:endParaRPr>
              </a:p>
            </p:txBody>
          </p:sp>
          <p:sp>
            <p:nvSpPr>
              <p:cNvPr id="8245" name="TextBox 42"/>
              <p:cNvSpPr txBox="1">
                <a:spLocks noChangeArrowheads="1"/>
              </p:cNvSpPr>
              <p:nvPr/>
            </p:nvSpPr>
            <p:spPr bwMode="auto">
              <a:xfrm>
                <a:off x="6588224" y="2924944"/>
                <a:ext cx="1008112"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11</a:t>
                </a:r>
                <a:endParaRPr lang="en-IN">
                  <a:solidFill>
                    <a:prstClr val="black"/>
                  </a:solidFill>
                  <a:cs typeface="Arial" pitchFamily="34" charset="0"/>
                </a:endParaRPr>
              </a:p>
            </p:txBody>
          </p:sp>
          <p:sp>
            <p:nvSpPr>
              <p:cNvPr id="8246" name="TextBox 43"/>
              <p:cNvSpPr txBox="1">
                <a:spLocks noChangeArrowheads="1"/>
              </p:cNvSpPr>
              <p:nvPr/>
            </p:nvSpPr>
            <p:spPr bwMode="auto">
              <a:xfrm>
                <a:off x="6588224" y="3501008"/>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15</a:t>
                </a:r>
                <a:endParaRPr lang="en-IN">
                  <a:solidFill>
                    <a:prstClr val="black"/>
                  </a:solidFill>
                  <a:cs typeface="Arial" pitchFamily="34" charset="0"/>
                </a:endParaRPr>
              </a:p>
            </p:txBody>
          </p:sp>
          <p:sp>
            <p:nvSpPr>
              <p:cNvPr id="8247" name="TextBox 44"/>
              <p:cNvSpPr txBox="1">
                <a:spLocks noChangeArrowheads="1"/>
              </p:cNvSpPr>
              <p:nvPr/>
            </p:nvSpPr>
            <p:spPr bwMode="auto">
              <a:xfrm>
                <a:off x="6588224" y="4149080"/>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19</a:t>
                </a:r>
                <a:endParaRPr lang="en-IN">
                  <a:solidFill>
                    <a:prstClr val="black"/>
                  </a:solidFill>
                  <a:cs typeface="Arial" pitchFamily="34" charset="0"/>
                </a:endParaRPr>
              </a:p>
            </p:txBody>
          </p:sp>
          <p:sp>
            <p:nvSpPr>
              <p:cNvPr id="8248" name="TextBox 45"/>
              <p:cNvSpPr txBox="1">
                <a:spLocks noChangeArrowheads="1"/>
              </p:cNvSpPr>
              <p:nvPr/>
            </p:nvSpPr>
            <p:spPr bwMode="auto">
              <a:xfrm>
                <a:off x="4067944" y="3573016"/>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13</a:t>
                </a:r>
                <a:endParaRPr lang="en-IN">
                  <a:solidFill>
                    <a:prstClr val="black"/>
                  </a:solidFill>
                  <a:cs typeface="Arial" pitchFamily="34" charset="0"/>
                </a:endParaRPr>
              </a:p>
            </p:txBody>
          </p:sp>
          <p:sp>
            <p:nvSpPr>
              <p:cNvPr id="8249" name="TextBox 46"/>
              <p:cNvSpPr txBox="1">
                <a:spLocks noChangeArrowheads="1"/>
              </p:cNvSpPr>
              <p:nvPr/>
            </p:nvSpPr>
            <p:spPr bwMode="auto">
              <a:xfrm>
                <a:off x="4067944" y="2924944"/>
                <a:ext cx="77258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9</a:t>
                </a:r>
                <a:endParaRPr lang="en-IN">
                  <a:solidFill>
                    <a:prstClr val="black"/>
                  </a:solidFill>
                  <a:cs typeface="Arial" pitchFamily="34" charset="0"/>
                </a:endParaRPr>
              </a:p>
            </p:txBody>
          </p:sp>
          <p:sp>
            <p:nvSpPr>
              <p:cNvPr id="8250" name="TextBox 47"/>
              <p:cNvSpPr txBox="1">
                <a:spLocks noChangeArrowheads="1"/>
              </p:cNvSpPr>
              <p:nvPr/>
            </p:nvSpPr>
            <p:spPr bwMode="auto">
              <a:xfrm>
                <a:off x="5364088" y="3501008"/>
                <a:ext cx="936104"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Byte 14</a:t>
                </a:r>
                <a:endParaRPr lang="en-IN">
                  <a:solidFill>
                    <a:prstClr val="black"/>
                  </a:solidFill>
                  <a:cs typeface="Arial" pitchFamily="34" charset="0"/>
                </a:endParaRPr>
              </a:p>
            </p:txBody>
          </p:sp>
          <p:sp>
            <p:nvSpPr>
              <p:cNvPr id="8251" name="TextBox 49"/>
              <p:cNvSpPr txBox="1">
                <a:spLocks noChangeArrowheads="1"/>
              </p:cNvSpPr>
              <p:nvPr/>
            </p:nvSpPr>
            <p:spPr bwMode="auto">
              <a:xfrm>
                <a:off x="1187624" y="1700808"/>
                <a:ext cx="792088"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0</a:t>
                </a:r>
                <a:endParaRPr lang="en-IN">
                  <a:solidFill>
                    <a:prstClr val="black"/>
                  </a:solidFill>
                  <a:cs typeface="Arial" pitchFamily="34" charset="0"/>
                </a:endParaRPr>
              </a:p>
            </p:txBody>
          </p:sp>
          <p:sp>
            <p:nvSpPr>
              <p:cNvPr id="8252" name="TextBox 50"/>
              <p:cNvSpPr txBox="1">
                <a:spLocks noChangeArrowheads="1"/>
              </p:cNvSpPr>
              <p:nvPr/>
            </p:nvSpPr>
            <p:spPr bwMode="auto">
              <a:xfrm>
                <a:off x="1187624" y="2276872"/>
                <a:ext cx="792088"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4</a:t>
                </a:r>
                <a:endParaRPr lang="en-IN">
                  <a:solidFill>
                    <a:prstClr val="black"/>
                  </a:solidFill>
                  <a:cs typeface="Arial" pitchFamily="34" charset="0"/>
                </a:endParaRPr>
              </a:p>
            </p:txBody>
          </p:sp>
          <p:sp>
            <p:nvSpPr>
              <p:cNvPr id="8253" name="TextBox 51"/>
              <p:cNvSpPr txBox="1">
                <a:spLocks noChangeArrowheads="1"/>
              </p:cNvSpPr>
              <p:nvPr/>
            </p:nvSpPr>
            <p:spPr bwMode="auto">
              <a:xfrm>
                <a:off x="1115616" y="3573016"/>
                <a:ext cx="792088"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12</a:t>
                </a:r>
                <a:endParaRPr lang="en-IN">
                  <a:solidFill>
                    <a:prstClr val="black"/>
                  </a:solidFill>
                  <a:cs typeface="Arial" pitchFamily="34" charset="0"/>
                </a:endParaRPr>
              </a:p>
            </p:txBody>
          </p:sp>
          <p:sp>
            <p:nvSpPr>
              <p:cNvPr id="8254" name="TextBox 52"/>
              <p:cNvSpPr txBox="1">
                <a:spLocks noChangeArrowheads="1"/>
              </p:cNvSpPr>
              <p:nvPr/>
            </p:nvSpPr>
            <p:spPr bwMode="auto">
              <a:xfrm>
                <a:off x="1187624" y="2996952"/>
                <a:ext cx="792088"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8</a:t>
                </a:r>
                <a:endParaRPr lang="en-IN">
                  <a:solidFill>
                    <a:prstClr val="black"/>
                  </a:solidFill>
                  <a:cs typeface="Arial" pitchFamily="34" charset="0"/>
                </a:endParaRPr>
              </a:p>
            </p:txBody>
          </p:sp>
          <p:sp>
            <p:nvSpPr>
              <p:cNvPr id="8255" name="TextBox 53"/>
              <p:cNvSpPr txBox="1">
                <a:spLocks noChangeArrowheads="1"/>
              </p:cNvSpPr>
              <p:nvPr/>
            </p:nvSpPr>
            <p:spPr bwMode="auto">
              <a:xfrm>
                <a:off x="1115616" y="4221088"/>
                <a:ext cx="792088" cy="369332"/>
              </a:xfrm>
              <a:prstGeom prst="rect">
                <a:avLst/>
              </a:prstGeom>
              <a:noFill/>
              <a:ln w="9525">
                <a:noFill/>
                <a:miter lim="800000"/>
                <a:headEnd/>
                <a:tailEnd/>
              </a:ln>
            </p:spPr>
            <p:txBody>
              <a:bodyPr>
                <a:spAutoFit/>
              </a:bodyPr>
              <a:lstStyle/>
              <a:p>
                <a:pPr fontAlgn="base">
                  <a:spcBef>
                    <a:spcPct val="0"/>
                  </a:spcBef>
                  <a:spcAft>
                    <a:spcPct val="0"/>
                  </a:spcAft>
                </a:pPr>
                <a:r>
                  <a:rPr lang="en-US">
                    <a:solidFill>
                      <a:prstClr val="black"/>
                    </a:solidFill>
                    <a:cs typeface="Arial" pitchFamily="34" charset="0"/>
                  </a:rPr>
                  <a:t>16</a:t>
                </a:r>
                <a:endParaRPr lang="en-IN">
                  <a:solidFill>
                    <a:prstClr val="black"/>
                  </a:solidFill>
                  <a:cs typeface="Arial" pitchFamily="34" charset="0"/>
                </a:endParaRPr>
              </a:p>
            </p:txBody>
          </p:sp>
        </p:grpSp>
        <p:sp>
          <p:nvSpPr>
            <p:cNvPr id="8225" name="TextBox 57"/>
            <p:cNvSpPr txBox="1">
              <a:spLocks noChangeArrowheads="1"/>
            </p:cNvSpPr>
            <p:nvPr/>
          </p:nvSpPr>
          <p:spPr bwMode="auto">
            <a:xfrm>
              <a:off x="323528" y="2852936"/>
              <a:ext cx="698268" cy="36933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2</a:t>
              </a:r>
              <a:endParaRPr lang="en-IN">
                <a:solidFill>
                  <a:prstClr val="black"/>
                </a:solidFill>
                <a:cs typeface="Arial" pitchFamily="34" charset="0"/>
              </a:endParaRPr>
            </a:p>
          </p:txBody>
        </p:sp>
        <p:sp>
          <p:nvSpPr>
            <p:cNvPr id="8226" name="TextBox 58"/>
            <p:cNvSpPr txBox="1">
              <a:spLocks noChangeArrowheads="1"/>
            </p:cNvSpPr>
            <p:nvPr/>
          </p:nvSpPr>
          <p:spPr bwMode="auto">
            <a:xfrm>
              <a:off x="323528" y="2276872"/>
              <a:ext cx="698268" cy="36933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1</a:t>
              </a:r>
              <a:endParaRPr lang="en-IN">
                <a:solidFill>
                  <a:prstClr val="black"/>
                </a:solidFill>
                <a:cs typeface="Arial" pitchFamily="34" charset="0"/>
              </a:endParaRPr>
            </a:p>
          </p:txBody>
        </p:sp>
        <p:sp>
          <p:nvSpPr>
            <p:cNvPr id="8227" name="TextBox 60"/>
            <p:cNvSpPr txBox="1">
              <a:spLocks noChangeArrowheads="1"/>
            </p:cNvSpPr>
            <p:nvPr/>
          </p:nvSpPr>
          <p:spPr bwMode="auto">
            <a:xfrm>
              <a:off x="323528" y="4149080"/>
              <a:ext cx="698268" cy="36933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4</a:t>
              </a:r>
              <a:endParaRPr lang="en-IN">
                <a:solidFill>
                  <a:prstClr val="black"/>
                </a:solidFill>
                <a:cs typeface="Arial" pitchFamily="34" charset="0"/>
              </a:endParaRPr>
            </a:p>
          </p:txBody>
        </p:sp>
        <p:sp>
          <p:nvSpPr>
            <p:cNvPr id="8228" name="TextBox 61"/>
            <p:cNvSpPr txBox="1">
              <a:spLocks noChangeArrowheads="1"/>
            </p:cNvSpPr>
            <p:nvPr/>
          </p:nvSpPr>
          <p:spPr bwMode="auto">
            <a:xfrm>
              <a:off x="323528" y="3573016"/>
              <a:ext cx="698268" cy="36933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3</a:t>
              </a:r>
              <a:endParaRPr lang="en-IN">
                <a:solidFill>
                  <a:prstClr val="black"/>
                </a:solidFill>
                <a:cs typeface="Arial" pitchFamily="34" charset="0"/>
              </a:endParaRPr>
            </a:p>
          </p:txBody>
        </p:sp>
        <p:sp>
          <p:nvSpPr>
            <p:cNvPr id="8229" name="TextBox 62"/>
            <p:cNvSpPr txBox="1">
              <a:spLocks noChangeArrowheads="1"/>
            </p:cNvSpPr>
            <p:nvPr/>
          </p:nvSpPr>
          <p:spPr bwMode="auto">
            <a:xfrm>
              <a:off x="323528" y="4797152"/>
              <a:ext cx="698268" cy="369332"/>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5</a:t>
              </a:r>
              <a:endParaRPr lang="en-IN">
                <a:solidFill>
                  <a:prstClr val="black"/>
                </a:solidFill>
                <a:cs typeface="Arial" pitchFamily="34" charset="0"/>
              </a:endParaRPr>
            </a:p>
          </p:txBody>
        </p:sp>
      </p:grpSp>
      <p:cxnSp>
        <p:nvCxnSpPr>
          <p:cNvPr id="65" name="Straight Arrow Connector 64"/>
          <p:cNvCxnSpPr/>
          <p:nvPr/>
        </p:nvCxnSpPr>
        <p:spPr>
          <a:xfrm rot="5400000">
            <a:off x="1547812" y="1411288"/>
            <a:ext cx="1008063" cy="158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grpSp>
        <p:nvGrpSpPr>
          <p:cNvPr id="9" name="Group 67"/>
          <p:cNvGrpSpPr>
            <a:grpSpLocks/>
          </p:cNvGrpSpPr>
          <p:nvPr/>
        </p:nvGrpSpPr>
        <p:grpSpPr bwMode="auto">
          <a:xfrm>
            <a:off x="684213" y="5157788"/>
            <a:ext cx="8253412" cy="1262062"/>
            <a:chOff x="509588" y="2328863"/>
            <a:chExt cx="8253412" cy="1262062"/>
          </a:xfrm>
        </p:grpSpPr>
        <p:sp>
          <p:nvSpPr>
            <p:cNvPr id="8205" name="Rectangle 23"/>
            <p:cNvSpPr>
              <a:spLocks noChangeArrowheads="1"/>
            </p:cNvSpPr>
            <p:nvPr/>
          </p:nvSpPr>
          <p:spPr bwMode="gray">
            <a:xfrm>
              <a:off x="3328988" y="2328863"/>
              <a:ext cx="2743200" cy="914400"/>
            </a:xfrm>
            <a:prstGeom prst="rect">
              <a:avLst/>
            </a:prstGeom>
            <a:solidFill>
              <a:schemeClr val="folHlink"/>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8206" name="Rectangle 24"/>
            <p:cNvSpPr>
              <a:spLocks noChangeArrowheads="1"/>
            </p:cNvSpPr>
            <p:nvPr/>
          </p:nvSpPr>
          <p:spPr bwMode="gray">
            <a:xfrm>
              <a:off x="6224588" y="2328863"/>
              <a:ext cx="2514600" cy="901700"/>
            </a:xfrm>
            <a:prstGeom prst="rect">
              <a:avLst/>
            </a:prstGeom>
            <a:solidFill>
              <a:schemeClr val="tx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8207" name="Rectangle 25"/>
            <p:cNvSpPr>
              <a:spLocks noChangeArrowheads="1"/>
            </p:cNvSpPr>
            <p:nvPr/>
          </p:nvSpPr>
          <p:spPr bwMode="gray">
            <a:xfrm>
              <a:off x="4743450" y="2898775"/>
              <a:ext cx="12954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 Select</a:t>
              </a:r>
            </a:p>
          </p:txBody>
        </p:sp>
        <p:sp>
          <p:nvSpPr>
            <p:cNvPr id="8208" name="Rectangle 26"/>
            <p:cNvSpPr>
              <a:spLocks noChangeArrowheads="1"/>
            </p:cNvSpPr>
            <p:nvPr/>
          </p:nvSpPr>
          <p:spPr bwMode="gray">
            <a:xfrm>
              <a:off x="6224588" y="2527300"/>
              <a:ext cx="617537" cy="476250"/>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Read</a:t>
              </a:r>
            </a:p>
          </p:txBody>
        </p:sp>
        <p:sp>
          <p:nvSpPr>
            <p:cNvPr id="8209" name="Rectangle 27"/>
            <p:cNvSpPr>
              <a:spLocks noChangeArrowheads="1"/>
            </p:cNvSpPr>
            <p:nvPr/>
          </p:nvSpPr>
          <p:spPr bwMode="gray">
            <a:xfrm>
              <a:off x="6781800" y="2622550"/>
              <a:ext cx="7620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Shift</a:t>
              </a:r>
            </a:p>
          </p:txBody>
        </p:sp>
        <p:sp>
          <p:nvSpPr>
            <p:cNvPr id="8210" name="Rectangle 28"/>
            <p:cNvSpPr>
              <a:spLocks noChangeArrowheads="1"/>
            </p:cNvSpPr>
            <p:nvPr/>
          </p:nvSpPr>
          <p:spPr bwMode="gray">
            <a:xfrm>
              <a:off x="7467600" y="2622550"/>
              <a:ext cx="6858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ALU</a:t>
              </a:r>
            </a:p>
          </p:txBody>
        </p:sp>
        <p:sp>
          <p:nvSpPr>
            <p:cNvPr id="8211" name="Rectangle 29"/>
            <p:cNvSpPr>
              <a:spLocks noChangeArrowheads="1"/>
            </p:cNvSpPr>
            <p:nvPr/>
          </p:nvSpPr>
          <p:spPr bwMode="gray">
            <a:xfrm>
              <a:off x="8105775" y="2527300"/>
              <a:ext cx="657225"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Write</a:t>
              </a:r>
            </a:p>
          </p:txBody>
        </p:sp>
        <p:sp>
          <p:nvSpPr>
            <p:cNvPr id="8212" name="Line 30"/>
            <p:cNvSpPr>
              <a:spLocks noChangeShapeType="1"/>
            </p:cNvSpPr>
            <p:nvPr/>
          </p:nvSpPr>
          <p:spPr bwMode="gray">
            <a:xfrm>
              <a:off x="68341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8213" name="Line 31"/>
            <p:cNvSpPr>
              <a:spLocks noChangeShapeType="1"/>
            </p:cNvSpPr>
            <p:nvPr/>
          </p:nvSpPr>
          <p:spPr bwMode="gray">
            <a:xfrm>
              <a:off x="75199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8214" name="Line 32"/>
            <p:cNvSpPr>
              <a:spLocks noChangeShapeType="1"/>
            </p:cNvSpPr>
            <p:nvPr/>
          </p:nvSpPr>
          <p:spPr bwMode="gray">
            <a:xfrm>
              <a:off x="81295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8215" name="Rectangle 33"/>
            <p:cNvSpPr>
              <a:spLocks noChangeArrowheads="1"/>
            </p:cNvSpPr>
            <p:nvPr/>
          </p:nvSpPr>
          <p:spPr bwMode="gray">
            <a:xfrm>
              <a:off x="3352800" y="2576513"/>
              <a:ext cx="1371600"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Thumb</a:t>
              </a:r>
              <a:r>
                <a:rPr lang="en-US" sz="1400" b="1">
                  <a:solidFill>
                    <a:prstClr val="white"/>
                  </a:solidFill>
                  <a:latin typeface="Symbol" pitchFamily="18" charset="2"/>
                  <a:cs typeface="Arial" pitchFamily="34" charset="0"/>
                </a:rPr>
                <a:t>®</a:t>
              </a:r>
              <a:r>
                <a:rPr lang="en-US" sz="1400" b="1">
                  <a:solidFill>
                    <a:prstClr val="white"/>
                  </a:solidFill>
                  <a:cs typeface="Arial" pitchFamily="34" charset="0"/>
                </a:rPr>
                <a:t>ARM</a:t>
              </a:r>
              <a:br>
                <a:rPr lang="en-US" sz="1400" b="1">
                  <a:solidFill>
                    <a:prstClr val="white"/>
                  </a:solidFill>
                  <a:cs typeface="Arial" pitchFamily="34" charset="0"/>
                </a:rPr>
              </a:br>
              <a:r>
                <a:rPr lang="en-US" sz="1400" b="1">
                  <a:solidFill>
                    <a:prstClr val="white"/>
                  </a:solidFill>
                  <a:cs typeface="Arial" pitchFamily="34" charset="0"/>
                </a:rPr>
                <a:t>decompress</a:t>
              </a:r>
            </a:p>
          </p:txBody>
        </p:sp>
        <p:sp>
          <p:nvSpPr>
            <p:cNvPr id="8216" name="Rectangle 34"/>
            <p:cNvSpPr>
              <a:spLocks noChangeArrowheads="1"/>
            </p:cNvSpPr>
            <p:nvPr/>
          </p:nvSpPr>
          <p:spPr bwMode="gray">
            <a:xfrm>
              <a:off x="4711700" y="2422525"/>
              <a:ext cx="1363663"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ARM decode</a:t>
              </a:r>
            </a:p>
          </p:txBody>
        </p:sp>
        <p:sp>
          <p:nvSpPr>
            <p:cNvPr id="8217" name="Rectangle 35"/>
            <p:cNvSpPr>
              <a:spLocks noChangeArrowheads="1"/>
            </p:cNvSpPr>
            <p:nvPr/>
          </p:nvSpPr>
          <p:spPr bwMode="gray">
            <a:xfrm>
              <a:off x="509588" y="2328863"/>
              <a:ext cx="2667000" cy="914400"/>
            </a:xfrm>
            <a:prstGeom prst="rect">
              <a:avLst/>
            </a:prstGeom>
            <a:solidFill>
              <a:schemeClr val="bg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8218" name="Rectangle 36"/>
            <p:cNvSpPr>
              <a:spLocks noChangeArrowheads="1"/>
            </p:cNvSpPr>
            <p:nvPr/>
          </p:nvSpPr>
          <p:spPr bwMode="gray">
            <a:xfrm>
              <a:off x="755576" y="2564904"/>
              <a:ext cx="2590800" cy="286874"/>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black"/>
                  </a:solidFill>
                  <a:cs typeface="Arial" pitchFamily="34" charset="0"/>
                </a:rPr>
                <a:t>Instruction   Fetch</a:t>
              </a:r>
            </a:p>
          </p:txBody>
        </p:sp>
        <p:sp>
          <p:nvSpPr>
            <p:cNvPr id="8219" name="Rectangle 37"/>
            <p:cNvSpPr>
              <a:spLocks noChangeArrowheads="1"/>
            </p:cNvSpPr>
            <p:nvPr/>
          </p:nvSpPr>
          <p:spPr bwMode="gray">
            <a:xfrm>
              <a:off x="1270000" y="3278188"/>
              <a:ext cx="858838"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FETCH</a:t>
              </a:r>
            </a:p>
          </p:txBody>
        </p:sp>
        <p:sp>
          <p:nvSpPr>
            <p:cNvPr id="8220" name="Rectangle 38"/>
            <p:cNvSpPr>
              <a:spLocks noChangeArrowheads="1"/>
            </p:cNvSpPr>
            <p:nvPr/>
          </p:nvSpPr>
          <p:spPr bwMode="gray">
            <a:xfrm>
              <a:off x="4225925" y="3278188"/>
              <a:ext cx="10509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DECODE</a:t>
              </a:r>
            </a:p>
          </p:txBody>
        </p:sp>
        <p:sp>
          <p:nvSpPr>
            <p:cNvPr id="8221" name="Rectangle 39"/>
            <p:cNvSpPr>
              <a:spLocks noChangeArrowheads="1"/>
            </p:cNvSpPr>
            <p:nvPr/>
          </p:nvSpPr>
          <p:spPr bwMode="gray">
            <a:xfrm>
              <a:off x="6961188" y="3278188"/>
              <a:ext cx="11398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EXECUTE</a:t>
              </a:r>
            </a:p>
          </p:txBody>
        </p:sp>
        <p:sp>
          <p:nvSpPr>
            <p:cNvPr id="8222" name="Line 41"/>
            <p:cNvSpPr>
              <a:spLocks noChangeShapeType="1"/>
            </p:cNvSpPr>
            <p:nvPr/>
          </p:nvSpPr>
          <p:spPr bwMode="gray">
            <a:xfrm>
              <a:off x="4711700" y="2786063"/>
              <a:ext cx="1360488" cy="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8223" name="Line 42"/>
            <p:cNvSpPr>
              <a:spLocks noChangeShapeType="1"/>
            </p:cNvSpPr>
            <p:nvPr/>
          </p:nvSpPr>
          <p:spPr bwMode="gray">
            <a:xfrm>
              <a:off x="4711700" y="2328863"/>
              <a:ext cx="0" cy="89535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sp>
        <p:nvSpPr>
          <p:cNvPr id="8202" name="TextBox 87"/>
          <p:cNvSpPr txBox="1">
            <a:spLocks noChangeArrowheads="1"/>
          </p:cNvSpPr>
          <p:nvPr/>
        </p:nvSpPr>
        <p:spPr bwMode="auto">
          <a:xfrm>
            <a:off x="7308850" y="4724400"/>
            <a:ext cx="698500" cy="314325"/>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1</a:t>
            </a:r>
            <a:endParaRPr lang="en-IN">
              <a:solidFill>
                <a:prstClr val="black"/>
              </a:solidFill>
              <a:cs typeface="Arial" pitchFamily="34" charset="0"/>
            </a:endParaRPr>
          </a:p>
        </p:txBody>
      </p:sp>
      <p:sp>
        <p:nvSpPr>
          <p:cNvPr id="8203" name="TextBox 88"/>
          <p:cNvSpPr txBox="1">
            <a:spLocks noChangeArrowheads="1"/>
          </p:cNvSpPr>
          <p:nvPr/>
        </p:nvSpPr>
        <p:spPr bwMode="auto">
          <a:xfrm>
            <a:off x="1547813" y="4724400"/>
            <a:ext cx="698500"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3</a:t>
            </a:r>
            <a:endParaRPr lang="en-IN">
              <a:solidFill>
                <a:prstClr val="black"/>
              </a:solidFill>
              <a:cs typeface="Arial" pitchFamily="34" charset="0"/>
            </a:endParaRPr>
          </a:p>
        </p:txBody>
      </p:sp>
      <p:sp>
        <p:nvSpPr>
          <p:cNvPr id="8204" name="TextBox 89"/>
          <p:cNvSpPr txBox="1">
            <a:spLocks noChangeArrowheads="1"/>
          </p:cNvSpPr>
          <p:nvPr/>
        </p:nvSpPr>
        <p:spPr bwMode="auto">
          <a:xfrm>
            <a:off x="4500563" y="4724400"/>
            <a:ext cx="696912" cy="314325"/>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prstClr val="black"/>
                </a:solidFill>
                <a:cs typeface="Arial" pitchFamily="34" charset="0"/>
              </a:rPr>
              <a:t>Inst 2</a:t>
            </a:r>
            <a:endParaRPr lang="en-IN">
              <a:solidFill>
                <a:prstClr val="black"/>
              </a:solidFill>
              <a:cs typeface="Arial" pitchFamily="34" charset="0"/>
            </a:endParaRPr>
          </a:p>
        </p:txBody>
      </p:sp>
    </p:spTree>
    <p:extLst>
      <p:ext uri="{BB962C8B-B14F-4D97-AF65-F5344CB8AC3E}">
        <p14:creationId xmlns:p14="http://schemas.microsoft.com/office/powerpoint/2010/main" val="3673703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7800" y="990600"/>
            <a:ext cx="6034617" cy="4525963"/>
          </a:xfrm>
        </p:spPr>
      </p:pic>
    </p:spTree>
    <p:extLst>
      <p:ext uri="{BB962C8B-B14F-4D97-AF65-F5344CB8AC3E}">
        <p14:creationId xmlns:p14="http://schemas.microsoft.com/office/powerpoint/2010/main" val="35345617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509588" y="0"/>
            <a:ext cx="8602662" cy="839788"/>
          </a:xfrm>
        </p:spPr>
        <p:txBody>
          <a:bodyPr lIns="92075" tIns="46038" rIns="92075" bIns="46038"/>
          <a:lstStyle/>
          <a:p>
            <a:pPr algn="l" eaLnBrk="1" hangingPunct="1"/>
            <a:r>
              <a:rPr lang="en-US" sz="3200" smtClean="0">
                <a:solidFill>
                  <a:schemeClr val="accent1"/>
                </a:solidFill>
              </a:rPr>
              <a:t>Concept of a Program Counter (PC)</a:t>
            </a:r>
          </a:p>
        </p:txBody>
      </p:sp>
      <p:grpSp>
        <p:nvGrpSpPr>
          <p:cNvPr id="2" name="Group 43"/>
          <p:cNvGrpSpPr>
            <a:grpSpLocks/>
          </p:cNvGrpSpPr>
          <p:nvPr/>
        </p:nvGrpSpPr>
        <p:grpSpPr bwMode="auto">
          <a:xfrm>
            <a:off x="684213" y="3716338"/>
            <a:ext cx="8253412" cy="1262062"/>
            <a:chOff x="509588" y="2328863"/>
            <a:chExt cx="8253412" cy="1262062"/>
          </a:xfrm>
        </p:grpSpPr>
        <p:sp>
          <p:nvSpPr>
            <p:cNvPr id="7181" name="Rectangle 23"/>
            <p:cNvSpPr>
              <a:spLocks noChangeArrowheads="1"/>
            </p:cNvSpPr>
            <p:nvPr/>
          </p:nvSpPr>
          <p:spPr bwMode="gray">
            <a:xfrm>
              <a:off x="3328988" y="2328863"/>
              <a:ext cx="2743200" cy="914400"/>
            </a:xfrm>
            <a:prstGeom prst="rect">
              <a:avLst/>
            </a:prstGeom>
            <a:solidFill>
              <a:schemeClr val="folHlink"/>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7182" name="Rectangle 24"/>
            <p:cNvSpPr>
              <a:spLocks noChangeArrowheads="1"/>
            </p:cNvSpPr>
            <p:nvPr/>
          </p:nvSpPr>
          <p:spPr bwMode="gray">
            <a:xfrm>
              <a:off x="6224588" y="2328863"/>
              <a:ext cx="2514600" cy="901700"/>
            </a:xfrm>
            <a:prstGeom prst="rect">
              <a:avLst/>
            </a:prstGeom>
            <a:solidFill>
              <a:schemeClr val="tx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7183" name="Rectangle 25"/>
            <p:cNvSpPr>
              <a:spLocks noChangeArrowheads="1"/>
            </p:cNvSpPr>
            <p:nvPr/>
          </p:nvSpPr>
          <p:spPr bwMode="gray">
            <a:xfrm>
              <a:off x="4743450" y="2898775"/>
              <a:ext cx="12954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 Select</a:t>
              </a:r>
            </a:p>
          </p:txBody>
        </p:sp>
        <p:sp>
          <p:nvSpPr>
            <p:cNvPr id="7184" name="Rectangle 26"/>
            <p:cNvSpPr>
              <a:spLocks noChangeArrowheads="1"/>
            </p:cNvSpPr>
            <p:nvPr/>
          </p:nvSpPr>
          <p:spPr bwMode="gray">
            <a:xfrm>
              <a:off x="6224588" y="2527300"/>
              <a:ext cx="617537" cy="476250"/>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Read</a:t>
              </a:r>
            </a:p>
          </p:txBody>
        </p:sp>
        <p:sp>
          <p:nvSpPr>
            <p:cNvPr id="7185" name="Rectangle 27"/>
            <p:cNvSpPr>
              <a:spLocks noChangeArrowheads="1"/>
            </p:cNvSpPr>
            <p:nvPr/>
          </p:nvSpPr>
          <p:spPr bwMode="gray">
            <a:xfrm>
              <a:off x="6781800" y="2622550"/>
              <a:ext cx="7620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Shift</a:t>
              </a:r>
            </a:p>
          </p:txBody>
        </p:sp>
        <p:sp>
          <p:nvSpPr>
            <p:cNvPr id="7186" name="Rectangle 28"/>
            <p:cNvSpPr>
              <a:spLocks noChangeArrowheads="1"/>
            </p:cNvSpPr>
            <p:nvPr/>
          </p:nvSpPr>
          <p:spPr bwMode="gray">
            <a:xfrm>
              <a:off x="7467600" y="2622550"/>
              <a:ext cx="6858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ALU</a:t>
              </a:r>
            </a:p>
          </p:txBody>
        </p:sp>
        <p:sp>
          <p:nvSpPr>
            <p:cNvPr id="7187" name="Rectangle 29"/>
            <p:cNvSpPr>
              <a:spLocks noChangeArrowheads="1"/>
            </p:cNvSpPr>
            <p:nvPr/>
          </p:nvSpPr>
          <p:spPr bwMode="gray">
            <a:xfrm>
              <a:off x="8105775" y="2527300"/>
              <a:ext cx="657225"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Reg</a:t>
              </a:r>
            </a:p>
            <a:p>
              <a:pPr fontAlgn="base">
                <a:lnSpc>
                  <a:spcPct val="90000"/>
                </a:lnSpc>
                <a:spcBef>
                  <a:spcPct val="0"/>
                </a:spcBef>
                <a:spcAft>
                  <a:spcPct val="0"/>
                </a:spcAft>
              </a:pPr>
              <a:r>
                <a:rPr lang="en-US" sz="1400" b="1">
                  <a:solidFill>
                    <a:prstClr val="white"/>
                  </a:solidFill>
                  <a:cs typeface="Arial" pitchFamily="34" charset="0"/>
                </a:rPr>
                <a:t>Write</a:t>
              </a:r>
            </a:p>
          </p:txBody>
        </p:sp>
        <p:sp>
          <p:nvSpPr>
            <p:cNvPr id="7188" name="Line 30"/>
            <p:cNvSpPr>
              <a:spLocks noChangeShapeType="1"/>
            </p:cNvSpPr>
            <p:nvPr/>
          </p:nvSpPr>
          <p:spPr bwMode="gray">
            <a:xfrm>
              <a:off x="68341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7189" name="Line 31"/>
            <p:cNvSpPr>
              <a:spLocks noChangeShapeType="1"/>
            </p:cNvSpPr>
            <p:nvPr/>
          </p:nvSpPr>
          <p:spPr bwMode="gray">
            <a:xfrm>
              <a:off x="75199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7190" name="Line 32"/>
            <p:cNvSpPr>
              <a:spLocks noChangeShapeType="1"/>
            </p:cNvSpPr>
            <p:nvPr/>
          </p:nvSpPr>
          <p:spPr bwMode="gray">
            <a:xfrm>
              <a:off x="8129588" y="2328863"/>
              <a:ext cx="0" cy="91440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7191" name="Rectangle 33"/>
            <p:cNvSpPr>
              <a:spLocks noChangeArrowheads="1"/>
            </p:cNvSpPr>
            <p:nvPr/>
          </p:nvSpPr>
          <p:spPr bwMode="gray">
            <a:xfrm>
              <a:off x="3352800" y="2576513"/>
              <a:ext cx="1371600" cy="476250"/>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Thumb</a:t>
              </a:r>
              <a:r>
                <a:rPr lang="en-US" sz="1400" b="1">
                  <a:solidFill>
                    <a:prstClr val="white"/>
                  </a:solidFill>
                  <a:latin typeface="Symbol" pitchFamily="18" charset="2"/>
                  <a:cs typeface="Arial" pitchFamily="34" charset="0"/>
                </a:rPr>
                <a:t>®</a:t>
              </a:r>
              <a:r>
                <a:rPr lang="en-US" sz="1400" b="1">
                  <a:solidFill>
                    <a:prstClr val="white"/>
                  </a:solidFill>
                  <a:cs typeface="Arial" pitchFamily="34" charset="0"/>
                </a:rPr>
                <a:t>ARM</a:t>
              </a:r>
              <a:br>
                <a:rPr lang="en-US" sz="1400" b="1">
                  <a:solidFill>
                    <a:prstClr val="white"/>
                  </a:solidFill>
                  <a:cs typeface="Arial" pitchFamily="34" charset="0"/>
                </a:rPr>
              </a:br>
              <a:r>
                <a:rPr lang="en-US" sz="1400" b="1">
                  <a:solidFill>
                    <a:prstClr val="white"/>
                  </a:solidFill>
                  <a:cs typeface="Arial" pitchFamily="34" charset="0"/>
                </a:rPr>
                <a:t>decompress</a:t>
              </a:r>
            </a:p>
          </p:txBody>
        </p:sp>
        <p:sp>
          <p:nvSpPr>
            <p:cNvPr id="7192" name="Rectangle 34"/>
            <p:cNvSpPr>
              <a:spLocks noChangeArrowheads="1"/>
            </p:cNvSpPr>
            <p:nvPr/>
          </p:nvSpPr>
          <p:spPr bwMode="gray">
            <a:xfrm>
              <a:off x="4711700" y="2422525"/>
              <a:ext cx="1363663"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ARM decode</a:t>
              </a:r>
            </a:p>
          </p:txBody>
        </p:sp>
        <p:sp>
          <p:nvSpPr>
            <p:cNvPr id="7193" name="Rectangle 35"/>
            <p:cNvSpPr>
              <a:spLocks noChangeArrowheads="1"/>
            </p:cNvSpPr>
            <p:nvPr/>
          </p:nvSpPr>
          <p:spPr bwMode="gray">
            <a:xfrm>
              <a:off x="509588" y="2328863"/>
              <a:ext cx="2667000" cy="914400"/>
            </a:xfrm>
            <a:prstGeom prst="rect">
              <a:avLst/>
            </a:prstGeom>
            <a:solidFill>
              <a:schemeClr val="bg2"/>
            </a:solidFill>
            <a:ln w="254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7194" name="Rectangle 36"/>
            <p:cNvSpPr>
              <a:spLocks noChangeArrowheads="1"/>
            </p:cNvSpPr>
            <p:nvPr/>
          </p:nvSpPr>
          <p:spPr bwMode="gray">
            <a:xfrm>
              <a:off x="755576" y="2564904"/>
              <a:ext cx="2590800" cy="286874"/>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black"/>
                  </a:solidFill>
                  <a:cs typeface="Arial" pitchFamily="34" charset="0"/>
                </a:rPr>
                <a:t>Instruction   Fetch</a:t>
              </a:r>
            </a:p>
          </p:txBody>
        </p:sp>
        <p:sp>
          <p:nvSpPr>
            <p:cNvPr id="7195" name="Rectangle 37"/>
            <p:cNvSpPr>
              <a:spLocks noChangeArrowheads="1"/>
            </p:cNvSpPr>
            <p:nvPr/>
          </p:nvSpPr>
          <p:spPr bwMode="gray">
            <a:xfrm>
              <a:off x="1270000" y="3278188"/>
              <a:ext cx="858838"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FETCH</a:t>
              </a:r>
            </a:p>
          </p:txBody>
        </p:sp>
        <p:sp>
          <p:nvSpPr>
            <p:cNvPr id="7196" name="Rectangle 38"/>
            <p:cNvSpPr>
              <a:spLocks noChangeArrowheads="1"/>
            </p:cNvSpPr>
            <p:nvPr/>
          </p:nvSpPr>
          <p:spPr bwMode="gray">
            <a:xfrm>
              <a:off x="4225925" y="3278188"/>
              <a:ext cx="10509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DECODE</a:t>
              </a:r>
            </a:p>
          </p:txBody>
        </p:sp>
        <p:sp>
          <p:nvSpPr>
            <p:cNvPr id="7197" name="Rectangle 39"/>
            <p:cNvSpPr>
              <a:spLocks noChangeArrowheads="1"/>
            </p:cNvSpPr>
            <p:nvPr/>
          </p:nvSpPr>
          <p:spPr bwMode="gray">
            <a:xfrm>
              <a:off x="6961188" y="3278188"/>
              <a:ext cx="1139825" cy="312737"/>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600">
                  <a:solidFill>
                    <a:prstClr val="black"/>
                  </a:solidFill>
                  <a:cs typeface="Arial" pitchFamily="34" charset="0"/>
                </a:rPr>
                <a:t>EXECUTE</a:t>
              </a:r>
            </a:p>
          </p:txBody>
        </p:sp>
        <p:sp>
          <p:nvSpPr>
            <p:cNvPr id="7198" name="Line 41"/>
            <p:cNvSpPr>
              <a:spLocks noChangeShapeType="1"/>
            </p:cNvSpPr>
            <p:nvPr/>
          </p:nvSpPr>
          <p:spPr bwMode="gray">
            <a:xfrm>
              <a:off x="4711700" y="2786063"/>
              <a:ext cx="1360488" cy="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7199" name="Line 42"/>
            <p:cNvSpPr>
              <a:spLocks noChangeShapeType="1"/>
            </p:cNvSpPr>
            <p:nvPr/>
          </p:nvSpPr>
          <p:spPr bwMode="gray">
            <a:xfrm>
              <a:off x="4711700" y="2328863"/>
              <a:ext cx="0" cy="895350"/>
            </a:xfrm>
            <a:prstGeom prst="line">
              <a:avLst/>
            </a:prstGeom>
            <a:noFill/>
            <a:ln w="12700">
              <a:solidFill>
                <a:schemeClr val="tx1"/>
              </a:solidFill>
              <a:round/>
              <a:headEnd type="none" w="sm" len="sm"/>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sp>
        <p:nvSpPr>
          <p:cNvPr id="7172" name="TextBox 42"/>
          <p:cNvSpPr txBox="1">
            <a:spLocks noChangeArrowheads="1"/>
          </p:cNvSpPr>
          <p:nvPr/>
        </p:nvSpPr>
        <p:spPr bwMode="auto">
          <a:xfrm>
            <a:off x="468313" y="981075"/>
            <a:ext cx="7715250" cy="954088"/>
          </a:xfrm>
          <a:prstGeom prst="rect">
            <a:avLst/>
          </a:prstGeom>
          <a:noFill/>
          <a:ln w="9525">
            <a:noFill/>
            <a:miter lim="800000"/>
            <a:headEnd/>
            <a:tailEnd/>
          </a:ln>
        </p:spPr>
        <p:txBody>
          <a:bodyPr wrap="none">
            <a:spAutoFit/>
          </a:bodyPr>
          <a:lstStyle/>
          <a:p>
            <a:pPr fontAlgn="base">
              <a:spcBef>
                <a:spcPct val="0"/>
              </a:spcBef>
              <a:spcAft>
                <a:spcPct val="0"/>
              </a:spcAft>
            </a:pPr>
            <a:r>
              <a:rPr lang="en-US" sz="2800">
                <a:solidFill>
                  <a:prstClr val="black"/>
                </a:solidFill>
                <a:cs typeface="Arial" pitchFamily="34" charset="0"/>
              </a:rPr>
              <a:t>Program counter is a special register which contains</a:t>
            </a:r>
          </a:p>
          <a:p>
            <a:pPr fontAlgn="base">
              <a:spcBef>
                <a:spcPct val="0"/>
              </a:spcBef>
              <a:spcAft>
                <a:spcPct val="0"/>
              </a:spcAft>
            </a:pPr>
            <a:r>
              <a:rPr lang="en-US" sz="2800">
                <a:solidFill>
                  <a:prstClr val="black"/>
                </a:solidFill>
                <a:cs typeface="Arial" pitchFamily="34" charset="0"/>
              </a:rPr>
              <a:t>the address of the instruction being fetched</a:t>
            </a:r>
            <a:endParaRPr lang="en-IN" sz="2800">
              <a:solidFill>
                <a:prstClr val="black"/>
              </a:solidFill>
              <a:cs typeface="Arial" pitchFamily="34" charset="0"/>
            </a:endParaRPr>
          </a:p>
        </p:txBody>
      </p:sp>
      <p:sp>
        <p:nvSpPr>
          <p:cNvPr id="7173" name="TextBox 44"/>
          <p:cNvSpPr txBox="1">
            <a:spLocks noChangeArrowheads="1"/>
          </p:cNvSpPr>
          <p:nvPr/>
        </p:nvSpPr>
        <p:spPr bwMode="auto">
          <a:xfrm>
            <a:off x="1547813" y="2852738"/>
            <a:ext cx="427037" cy="36988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FF0000"/>
                </a:solidFill>
                <a:cs typeface="Arial" pitchFamily="34" charset="0"/>
              </a:rPr>
              <a:t>PC</a:t>
            </a:r>
            <a:endParaRPr lang="en-IN">
              <a:solidFill>
                <a:srgbClr val="FF0000"/>
              </a:solidFill>
              <a:cs typeface="Arial" pitchFamily="34" charset="0"/>
            </a:endParaRPr>
          </a:p>
        </p:txBody>
      </p:sp>
      <p:sp>
        <p:nvSpPr>
          <p:cNvPr id="7174" name="TextBox 45"/>
          <p:cNvSpPr txBox="1">
            <a:spLocks noChangeArrowheads="1"/>
          </p:cNvSpPr>
          <p:nvPr/>
        </p:nvSpPr>
        <p:spPr bwMode="auto">
          <a:xfrm>
            <a:off x="7235825" y="2924175"/>
            <a:ext cx="720725"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FF0000"/>
                </a:solidFill>
                <a:cs typeface="Arial" pitchFamily="34" charset="0"/>
              </a:rPr>
              <a:t>PC - 8</a:t>
            </a:r>
            <a:endParaRPr lang="en-IN">
              <a:solidFill>
                <a:srgbClr val="FF0000"/>
              </a:solidFill>
              <a:cs typeface="Arial" pitchFamily="34" charset="0"/>
            </a:endParaRPr>
          </a:p>
        </p:txBody>
      </p:sp>
      <p:sp>
        <p:nvSpPr>
          <p:cNvPr id="7175" name="TextBox 46"/>
          <p:cNvSpPr txBox="1">
            <a:spLocks noChangeArrowheads="1"/>
          </p:cNvSpPr>
          <p:nvPr/>
        </p:nvSpPr>
        <p:spPr bwMode="auto">
          <a:xfrm>
            <a:off x="4427538" y="2924175"/>
            <a:ext cx="720725"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FF0000"/>
                </a:solidFill>
                <a:cs typeface="Arial" pitchFamily="34" charset="0"/>
              </a:rPr>
              <a:t>PC - 4</a:t>
            </a:r>
            <a:endParaRPr lang="en-IN">
              <a:solidFill>
                <a:srgbClr val="FF0000"/>
              </a:solidFill>
              <a:cs typeface="Arial" pitchFamily="34" charset="0"/>
            </a:endParaRPr>
          </a:p>
        </p:txBody>
      </p:sp>
      <p:sp>
        <p:nvSpPr>
          <p:cNvPr id="7176" name="TextBox 47"/>
          <p:cNvSpPr txBox="1">
            <a:spLocks noChangeArrowheads="1"/>
          </p:cNvSpPr>
          <p:nvPr/>
        </p:nvSpPr>
        <p:spPr bwMode="auto">
          <a:xfrm>
            <a:off x="179388" y="2276475"/>
            <a:ext cx="1709737"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FF0000"/>
                </a:solidFill>
                <a:cs typeface="Arial" pitchFamily="34" charset="0"/>
              </a:rPr>
              <a:t>ARM Instruction</a:t>
            </a:r>
            <a:endParaRPr lang="en-IN">
              <a:solidFill>
                <a:srgbClr val="FF0000"/>
              </a:solidFill>
              <a:cs typeface="Arial" pitchFamily="34" charset="0"/>
            </a:endParaRPr>
          </a:p>
        </p:txBody>
      </p:sp>
      <p:sp>
        <p:nvSpPr>
          <p:cNvPr id="7177" name="TextBox 48"/>
          <p:cNvSpPr txBox="1">
            <a:spLocks noChangeArrowheads="1"/>
          </p:cNvSpPr>
          <p:nvPr/>
        </p:nvSpPr>
        <p:spPr bwMode="auto">
          <a:xfrm>
            <a:off x="1476375" y="5300663"/>
            <a:ext cx="425450" cy="36988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7030A0"/>
                </a:solidFill>
                <a:cs typeface="Arial" pitchFamily="34" charset="0"/>
              </a:rPr>
              <a:t>PC</a:t>
            </a:r>
            <a:endParaRPr lang="en-IN">
              <a:solidFill>
                <a:srgbClr val="7030A0"/>
              </a:solidFill>
              <a:cs typeface="Arial" pitchFamily="34" charset="0"/>
            </a:endParaRPr>
          </a:p>
        </p:txBody>
      </p:sp>
      <p:sp>
        <p:nvSpPr>
          <p:cNvPr id="7178" name="TextBox 49"/>
          <p:cNvSpPr txBox="1">
            <a:spLocks noChangeArrowheads="1"/>
          </p:cNvSpPr>
          <p:nvPr/>
        </p:nvSpPr>
        <p:spPr bwMode="auto">
          <a:xfrm>
            <a:off x="4356100" y="5300663"/>
            <a:ext cx="720725" cy="36988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7030A0"/>
                </a:solidFill>
                <a:cs typeface="Arial" pitchFamily="34" charset="0"/>
              </a:rPr>
              <a:t>PC - 2</a:t>
            </a:r>
            <a:endParaRPr lang="en-IN">
              <a:solidFill>
                <a:srgbClr val="7030A0"/>
              </a:solidFill>
              <a:cs typeface="Arial" pitchFamily="34" charset="0"/>
            </a:endParaRPr>
          </a:p>
        </p:txBody>
      </p:sp>
      <p:sp>
        <p:nvSpPr>
          <p:cNvPr id="7179" name="TextBox 50"/>
          <p:cNvSpPr txBox="1">
            <a:spLocks noChangeArrowheads="1"/>
          </p:cNvSpPr>
          <p:nvPr/>
        </p:nvSpPr>
        <p:spPr bwMode="auto">
          <a:xfrm>
            <a:off x="7235825" y="5229225"/>
            <a:ext cx="720725" cy="369888"/>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7030A0"/>
                </a:solidFill>
                <a:cs typeface="Arial" pitchFamily="34" charset="0"/>
              </a:rPr>
              <a:t>PC - 4</a:t>
            </a:r>
            <a:endParaRPr lang="en-IN">
              <a:solidFill>
                <a:srgbClr val="7030A0"/>
              </a:solidFill>
              <a:cs typeface="Arial" pitchFamily="34" charset="0"/>
            </a:endParaRPr>
          </a:p>
        </p:txBody>
      </p:sp>
      <p:sp>
        <p:nvSpPr>
          <p:cNvPr id="7180" name="TextBox 51"/>
          <p:cNvSpPr txBox="1">
            <a:spLocks noChangeArrowheads="1"/>
          </p:cNvSpPr>
          <p:nvPr/>
        </p:nvSpPr>
        <p:spPr bwMode="auto">
          <a:xfrm>
            <a:off x="179388" y="5805488"/>
            <a:ext cx="1916112" cy="369887"/>
          </a:xfrm>
          <a:prstGeom prst="rect">
            <a:avLst/>
          </a:prstGeom>
          <a:noFill/>
          <a:ln w="9525">
            <a:noFill/>
            <a:miter lim="800000"/>
            <a:headEnd/>
            <a:tailEnd/>
          </a:ln>
        </p:spPr>
        <p:txBody>
          <a:bodyPr wrap="none">
            <a:spAutoFit/>
          </a:bodyPr>
          <a:lstStyle/>
          <a:p>
            <a:pPr fontAlgn="base">
              <a:spcBef>
                <a:spcPct val="0"/>
              </a:spcBef>
              <a:spcAft>
                <a:spcPct val="0"/>
              </a:spcAft>
            </a:pPr>
            <a:r>
              <a:rPr lang="en-US">
                <a:solidFill>
                  <a:srgbClr val="7030A0"/>
                </a:solidFill>
                <a:cs typeface="Arial" pitchFamily="34" charset="0"/>
              </a:rPr>
              <a:t>Thumb Instruction</a:t>
            </a:r>
            <a:endParaRPr lang="en-IN">
              <a:solidFill>
                <a:srgbClr val="7030A0"/>
              </a:solidFill>
              <a:cs typeface="Arial" pitchFamily="34" charset="0"/>
            </a:endParaRPr>
          </a:p>
        </p:txBody>
      </p:sp>
      <p:sp>
        <p:nvSpPr>
          <p:cNvPr id="32" name="Date Placeholder 31"/>
          <p:cNvSpPr>
            <a:spLocks noGrp="1"/>
          </p:cNvSpPr>
          <p:nvPr>
            <p:ph type="dt" sz="half" idx="10"/>
          </p:nvPr>
        </p:nvSpPr>
        <p:spPr/>
        <p:txBody>
          <a:bodyPr/>
          <a:lstStyle/>
          <a:p>
            <a:pPr>
              <a:defRPr/>
            </a:pPr>
            <a:fld id="{D31D83E9-E2DD-4B4A-BFC8-93E164307B3C}"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41464044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15962"/>
          </a:xfrm>
        </p:spPr>
        <p:txBody>
          <a:bodyPr/>
          <a:lstStyle/>
          <a:p>
            <a:r>
              <a:rPr lang="en-US" dirty="0" smtClean="0"/>
              <a:t>How ARM 7TDMI works</a:t>
            </a:r>
            <a:endParaRPr lang="en-US" dirty="0"/>
          </a:p>
        </p:txBody>
      </p:sp>
      <p:sp>
        <p:nvSpPr>
          <p:cNvPr id="3" name="Rectangle 2"/>
          <p:cNvSpPr/>
          <p:nvPr/>
        </p:nvSpPr>
        <p:spPr>
          <a:xfrm>
            <a:off x="836341" y="1118839"/>
            <a:ext cx="7702732" cy="10814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496071" y="4456813"/>
            <a:ext cx="1905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6339" y="4456813"/>
            <a:ext cx="1905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54092" y="4342957"/>
            <a:ext cx="2514600" cy="1218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05200" y="2897458"/>
            <a:ext cx="1905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08961" y="4752058"/>
            <a:ext cx="756041" cy="400110"/>
          </a:xfrm>
          <a:prstGeom prst="rect">
            <a:avLst/>
          </a:prstGeom>
          <a:noFill/>
        </p:spPr>
        <p:txBody>
          <a:bodyPr wrap="none" rtlCol="0">
            <a:spAutoFit/>
          </a:bodyPr>
          <a:lstStyle/>
          <a:p>
            <a:r>
              <a:rPr lang="en-US" sz="2000" b="1" dirty="0" smtClean="0"/>
              <a:t>Fetch</a:t>
            </a:r>
            <a:endParaRPr lang="en-US" sz="2000" b="1" dirty="0"/>
          </a:p>
        </p:txBody>
      </p:sp>
      <p:sp>
        <p:nvSpPr>
          <p:cNvPr id="10" name="TextBox 9"/>
          <p:cNvSpPr txBox="1"/>
          <p:nvPr/>
        </p:nvSpPr>
        <p:spPr>
          <a:xfrm>
            <a:off x="3963654" y="4736519"/>
            <a:ext cx="988091" cy="400110"/>
          </a:xfrm>
          <a:prstGeom prst="rect">
            <a:avLst/>
          </a:prstGeom>
          <a:noFill/>
        </p:spPr>
        <p:txBody>
          <a:bodyPr wrap="none" rtlCol="0">
            <a:spAutoFit/>
          </a:bodyPr>
          <a:lstStyle/>
          <a:p>
            <a:r>
              <a:rPr lang="en-US" sz="2000" b="1" dirty="0" smtClean="0"/>
              <a:t>Decode</a:t>
            </a:r>
            <a:endParaRPr lang="en-US" sz="2000" b="1" dirty="0"/>
          </a:p>
        </p:txBody>
      </p:sp>
      <p:sp>
        <p:nvSpPr>
          <p:cNvPr id="11" name="TextBox 10"/>
          <p:cNvSpPr txBox="1"/>
          <p:nvPr/>
        </p:nvSpPr>
        <p:spPr>
          <a:xfrm>
            <a:off x="6272561" y="4443803"/>
            <a:ext cx="2255361" cy="1015663"/>
          </a:xfrm>
          <a:prstGeom prst="rect">
            <a:avLst/>
          </a:prstGeom>
          <a:noFill/>
        </p:spPr>
        <p:txBody>
          <a:bodyPr wrap="none" rtlCol="0">
            <a:spAutoFit/>
          </a:bodyPr>
          <a:lstStyle/>
          <a:p>
            <a:r>
              <a:rPr lang="en-US" sz="2000" b="1" dirty="0" smtClean="0"/>
              <a:t>Execute (ALU)</a:t>
            </a:r>
          </a:p>
          <a:p>
            <a:r>
              <a:rPr lang="en-US" sz="2000" b="1" dirty="0" smtClean="0"/>
              <a:t>+ Memory Access</a:t>
            </a:r>
          </a:p>
          <a:p>
            <a:r>
              <a:rPr lang="en-US" sz="2000" b="1" dirty="0" smtClean="0"/>
              <a:t>+ Write Back to </a:t>
            </a:r>
            <a:r>
              <a:rPr lang="en-US" sz="2000" b="1" dirty="0" err="1" smtClean="0"/>
              <a:t>Reg</a:t>
            </a:r>
            <a:endParaRPr lang="en-US" sz="2000" b="1" dirty="0"/>
          </a:p>
        </p:txBody>
      </p:sp>
      <p:sp>
        <p:nvSpPr>
          <p:cNvPr id="12" name="TextBox 11"/>
          <p:cNvSpPr txBox="1"/>
          <p:nvPr/>
        </p:nvSpPr>
        <p:spPr>
          <a:xfrm>
            <a:off x="3876202" y="3192703"/>
            <a:ext cx="1144737" cy="400110"/>
          </a:xfrm>
          <a:prstGeom prst="rect">
            <a:avLst/>
          </a:prstGeom>
          <a:noFill/>
        </p:spPr>
        <p:txBody>
          <a:bodyPr wrap="none" rtlCol="0">
            <a:spAutoFit/>
          </a:bodyPr>
          <a:lstStyle/>
          <a:p>
            <a:r>
              <a:rPr lang="en-US" sz="2000" b="1" dirty="0" smtClean="0"/>
              <a:t>Registers</a:t>
            </a:r>
            <a:endParaRPr lang="en-US" sz="2000" b="1" dirty="0"/>
          </a:p>
        </p:txBody>
      </p:sp>
      <p:sp>
        <p:nvSpPr>
          <p:cNvPr id="13" name="TextBox 12"/>
          <p:cNvSpPr txBox="1"/>
          <p:nvPr/>
        </p:nvSpPr>
        <p:spPr>
          <a:xfrm>
            <a:off x="3786522" y="1305599"/>
            <a:ext cx="3355406" cy="707886"/>
          </a:xfrm>
          <a:prstGeom prst="rect">
            <a:avLst/>
          </a:prstGeom>
          <a:noFill/>
        </p:spPr>
        <p:txBody>
          <a:bodyPr wrap="none" rtlCol="0">
            <a:spAutoFit/>
          </a:bodyPr>
          <a:lstStyle/>
          <a:p>
            <a:r>
              <a:rPr lang="en-US" sz="2000" b="1" dirty="0" smtClean="0"/>
              <a:t>Instruction + Data</a:t>
            </a:r>
          </a:p>
          <a:p>
            <a:r>
              <a:rPr lang="en-US" sz="2000" b="1" dirty="0" smtClean="0"/>
              <a:t>Memory (Von Neumann arch)</a:t>
            </a:r>
            <a:endParaRPr lang="en-US" sz="2000" b="1" dirty="0"/>
          </a:p>
        </p:txBody>
      </p:sp>
      <p:cxnSp>
        <p:nvCxnSpPr>
          <p:cNvPr id="16" name="Straight Arrow Connector 15"/>
          <p:cNvCxnSpPr/>
          <p:nvPr/>
        </p:nvCxnSpPr>
        <p:spPr>
          <a:xfrm flipH="1">
            <a:off x="1786981" y="2200245"/>
            <a:ext cx="1707614" cy="224355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957048" y="3888058"/>
            <a:ext cx="0" cy="556223"/>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591300" y="2200245"/>
            <a:ext cx="1181100" cy="2142712"/>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7411392" y="2200245"/>
            <a:ext cx="1116530" cy="2150146"/>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427856" y="3581662"/>
            <a:ext cx="1163444" cy="76129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505200" y="6096000"/>
            <a:ext cx="1790875" cy="400110"/>
          </a:xfrm>
          <a:prstGeom prst="rect">
            <a:avLst/>
          </a:prstGeom>
          <a:noFill/>
        </p:spPr>
        <p:txBody>
          <a:bodyPr wrap="none" rtlCol="0">
            <a:spAutoFit/>
          </a:bodyPr>
          <a:lstStyle/>
          <a:p>
            <a:r>
              <a:rPr lang="en-US" sz="2000" b="1" dirty="0" smtClean="0">
                <a:solidFill>
                  <a:srgbClr val="FF0000"/>
                </a:solidFill>
              </a:rPr>
              <a:t>ADD R1, R2, R3</a:t>
            </a:r>
            <a:endParaRPr lang="en-US" sz="2000" b="1" dirty="0">
              <a:solidFill>
                <a:srgbClr val="FF0000"/>
              </a:solidFill>
            </a:endParaRPr>
          </a:p>
        </p:txBody>
      </p:sp>
      <p:sp>
        <p:nvSpPr>
          <p:cNvPr id="29" name="Rectangle 28"/>
          <p:cNvSpPr/>
          <p:nvPr/>
        </p:nvSpPr>
        <p:spPr>
          <a:xfrm>
            <a:off x="260001" y="3086362"/>
            <a:ext cx="2015865" cy="506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74870" y="3181552"/>
            <a:ext cx="2000997" cy="400110"/>
          </a:xfrm>
          <a:prstGeom prst="rect">
            <a:avLst/>
          </a:prstGeom>
          <a:noFill/>
        </p:spPr>
        <p:txBody>
          <a:bodyPr wrap="none" rtlCol="0">
            <a:spAutoFit/>
          </a:bodyPr>
          <a:lstStyle/>
          <a:p>
            <a:r>
              <a:rPr lang="en-US" sz="2000" b="1" dirty="0" smtClean="0"/>
              <a:t>Program Counter</a:t>
            </a:r>
            <a:endParaRPr lang="en-US" sz="2000" b="1" dirty="0"/>
          </a:p>
        </p:txBody>
      </p:sp>
      <p:cxnSp>
        <p:nvCxnSpPr>
          <p:cNvPr id="31" name="Straight Arrow Connector 30"/>
          <p:cNvCxnSpPr/>
          <p:nvPr/>
        </p:nvCxnSpPr>
        <p:spPr>
          <a:xfrm flipV="1">
            <a:off x="836341" y="2161254"/>
            <a:ext cx="648244" cy="925108"/>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3"/>
            <a:endCxn id="7" idx="1"/>
          </p:cNvCxnSpPr>
          <p:nvPr/>
        </p:nvCxnSpPr>
        <p:spPr>
          <a:xfrm>
            <a:off x="5401071" y="4952113"/>
            <a:ext cx="753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353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AutoShape 2"/>
          <p:cNvSpPr>
            <a:spLocks noChangeArrowheads="1"/>
          </p:cNvSpPr>
          <p:nvPr/>
        </p:nvSpPr>
        <p:spPr bwMode="auto">
          <a:xfrm>
            <a:off x="2222500" y="2109788"/>
            <a:ext cx="304800" cy="457200"/>
          </a:xfrm>
          <a:prstGeom prst="upArrow">
            <a:avLst>
              <a:gd name="adj1" fmla="val 50000"/>
              <a:gd name="adj2" fmla="val 37500"/>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19" name="Rectangle 3"/>
          <p:cNvSpPr>
            <a:spLocks noChangeArrowheads="1"/>
          </p:cNvSpPr>
          <p:nvPr/>
        </p:nvSpPr>
        <p:spPr bwMode="auto">
          <a:xfrm>
            <a:off x="4256088" y="1666875"/>
            <a:ext cx="171450" cy="338138"/>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0" name="Rectangle 4"/>
          <p:cNvSpPr>
            <a:spLocks noChangeArrowheads="1"/>
          </p:cNvSpPr>
          <p:nvPr/>
        </p:nvSpPr>
        <p:spPr bwMode="auto">
          <a:xfrm>
            <a:off x="2571750" y="1501775"/>
            <a:ext cx="152400" cy="311150"/>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1" name="Rectangle 5"/>
          <p:cNvSpPr>
            <a:spLocks noChangeArrowheads="1"/>
          </p:cNvSpPr>
          <p:nvPr/>
        </p:nvSpPr>
        <p:spPr bwMode="gray">
          <a:xfrm>
            <a:off x="4538663" y="1666875"/>
            <a:ext cx="169862" cy="1285875"/>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2" name="AutoShape 6"/>
          <p:cNvSpPr>
            <a:spLocks noChangeArrowheads="1"/>
          </p:cNvSpPr>
          <p:nvPr/>
        </p:nvSpPr>
        <p:spPr bwMode="gray">
          <a:xfrm rot="10800000">
            <a:off x="652463" y="1800225"/>
            <a:ext cx="355600" cy="282575"/>
          </a:xfrm>
          <a:prstGeom prst="leftArrow">
            <a:avLst>
              <a:gd name="adj1" fmla="val 50000"/>
              <a:gd name="adj2" fmla="val 43072"/>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3" name="AutoShape 7"/>
          <p:cNvSpPr>
            <a:spLocks noChangeArrowheads="1"/>
          </p:cNvSpPr>
          <p:nvPr/>
        </p:nvSpPr>
        <p:spPr bwMode="auto">
          <a:xfrm rot="10800000">
            <a:off x="669925" y="2695575"/>
            <a:ext cx="376238" cy="304800"/>
          </a:xfrm>
          <a:prstGeom prst="leftArrow">
            <a:avLst>
              <a:gd name="adj1" fmla="val 50000"/>
              <a:gd name="adj2" fmla="val 42249"/>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4" name="Rectangle 8"/>
          <p:cNvSpPr>
            <a:spLocks noChangeArrowheads="1"/>
          </p:cNvSpPr>
          <p:nvPr/>
        </p:nvSpPr>
        <p:spPr bwMode="auto">
          <a:xfrm>
            <a:off x="1871663" y="5591175"/>
            <a:ext cx="152400" cy="457200"/>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5" name="AutoShape 9"/>
          <p:cNvSpPr>
            <a:spLocks noChangeArrowheads="1"/>
          </p:cNvSpPr>
          <p:nvPr/>
        </p:nvSpPr>
        <p:spPr bwMode="auto">
          <a:xfrm>
            <a:off x="2235200" y="4881563"/>
            <a:ext cx="304800" cy="400050"/>
          </a:xfrm>
          <a:prstGeom prst="downArrow">
            <a:avLst>
              <a:gd name="adj1" fmla="val 55204"/>
              <a:gd name="adj2" fmla="val 44661"/>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6" name="AutoShape 10"/>
          <p:cNvSpPr>
            <a:spLocks noChangeArrowheads="1"/>
          </p:cNvSpPr>
          <p:nvPr/>
        </p:nvSpPr>
        <p:spPr bwMode="auto">
          <a:xfrm>
            <a:off x="1109663" y="2847975"/>
            <a:ext cx="381000" cy="2438400"/>
          </a:xfrm>
          <a:prstGeom prst="downArrow">
            <a:avLst>
              <a:gd name="adj1" fmla="val 43750"/>
              <a:gd name="adj2" fmla="val 58933"/>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7" name="AutoShape 11"/>
          <p:cNvSpPr>
            <a:spLocks noChangeArrowheads="1"/>
          </p:cNvSpPr>
          <p:nvPr/>
        </p:nvSpPr>
        <p:spPr bwMode="auto">
          <a:xfrm rot="10800000">
            <a:off x="5389563" y="5086350"/>
            <a:ext cx="387350" cy="304800"/>
          </a:xfrm>
          <a:prstGeom prst="leftArrow">
            <a:avLst>
              <a:gd name="adj1" fmla="val 47917"/>
              <a:gd name="adj2" fmla="val 50833"/>
            </a:avLst>
          </a:prstGeom>
          <a:solidFill>
            <a:srgbClr val="C0C0C0"/>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28" name="Rectangle 12"/>
          <p:cNvSpPr>
            <a:spLocks noChangeArrowheads="1"/>
          </p:cNvSpPr>
          <p:nvPr/>
        </p:nvSpPr>
        <p:spPr bwMode="auto">
          <a:xfrm>
            <a:off x="6762750" y="2416175"/>
            <a:ext cx="914400" cy="3505200"/>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endParaRPr lang="en-US">
              <a:solidFill>
                <a:prstClr val="black"/>
              </a:solidFill>
              <a:cs typeface="Arial" pitchFamily="34" charset="0"/>
            </a:endParaRPr>
          </a:p>
        </p:txBody>
      </p:sp>
      <p:sp>
        <p:nvSpPr>
          <p:cNvPr id="9229" name="Rectangle 13"/>
          <p:cNvSpPr>
            <a:spLocks noChangeArrowheads="1"/>
          </p:cNvSpPr>
          <p:nvPr/>
        </p:nvSpPr>
        <p:spPr bwMode="gray">
          <a:xfrm>
            <a:off x="1947863" y="3602038"/>
            <a:ext cx="879475" cy="477837"/>
          </a:xfrm>
          <a:prstGeom prst="rect">
            <a:avLst/>
          </a:prstGeom>
          <a:solidFill>
            <a:schemeClr val="tx2"/>
          </a:solidFill>
          <a:ln w="12700">
            <a:solidFill>
              <a:schemeClr val="tx1"/>
            </a:solidFill>
            <a:miter lim="800000"/>
            <a:headEnd/>
            <a:tailEnd/>
          </a:ln>
        </p:spPr>
        <p:txBody>
          <a:bodyPr lIns="21600" tIns="137160" rIns="21600" bIns="137160">
            <a:spAutoFit/>
          </a:bodyPr>
          <a:lstStyle/>
          <a:p>
            <a:pPr fontAlgn="base">
              <a:lnSpc>
                <a:spcPct val="90000"/>
              </a:lnSpc>
              <a:spcBef>
                <a:spcPct val="0"/>
              </a:spcBef>
              <a:spcAft>
                <a:spcPct val="0"/>
              </a:spcAft>
            </a:pPr>
            <a:r>
              <a:rPr lang="en-US" sz="1400" b="1">
                <a:solidFill>
                  <a:prstClr val="white"/>
                </a:solidFill>
                <a:cs typeface="Arial" pitchFamily="34" charset="0"/>
              </a:rPr>
              <a:t>Multiplier</a:t>
            </a:r>
          </a:p>
        </p:txBody>
      </p:sp>
      <p:sp>
        <p:nvSpPr>
          <p:cNvPr id="9230" name="Line 14"/>
          <p:cNvSpPr>
            <a:spLocks noChangeShapeType="1"/>
          </p:cNvSpPr>
          <p:nvPr/>
        </p:nvSpPr>
        <p:spPr bwMode="auto">
          <a:xfrm>
            <a:off x="7685088" y="4632325"/>
            <a:ext cx="293687"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31" name="Rectangle 15"/>
          <p:cNvSpPr>
            <a:spLocks noGrp="1" noChangeArrowheads="1"/>
          </p:cNvSpPr>
          <p:nvPr>
            <p:ph type="title"/>
          </p:nvPr>
        </p:nvSpPr>
        <p:spPr>
          <a:xfrm>
            <a:off x="263525" y="0"/>
            <a:ext cx="5178425" cy="990600"/>
          </a:xfrm>
        </p:spPr>
        <p:txBody>
          <a:bodyPr lIns="65088" tIns="25400" rIns="65088" bIns="25400"/>
          <a:lstStyle/>
          <a:p>
            <a:pPr algn="l" defTabSz="938213" eaLnBrk="1" hangingPunct="1">
              <a:lnSpc>
                <a:spcPct val="85000"/>
              </a:lnSpc>
            </a:pPr>
            <a:r>
              <a:rPr lang="en-US" sz="3200" smtClean="0">
                <a:solidFill>
                  <a:schemeClr val="accent1"/>
                </a:solidFill>
              </a:rPr>
              <a:t>The ARM7TDMI Core details</a:t>
            </a:r>
          </a:p>
        </p:txBody>
      </p:sp>
      <p:sp>
        <p:nvSpPr>
          <p:cNvPr id="9232" name="Rectangle 16"/>
          <p:cNvSpPr>
            <a:spLocks noChangeArrowheads="1"/>
          </p:cNvSpPr>
          <p:nvPr/>
        </p:nvSpPr>
        <p:spPr bwMode="gray">
          <a:xfrm>
            <a:off x="6762750" y="2924175"/>
            <a:ext cx="914400" cy="568325"/>
          </a:xfrm>
          <a:prstGeom prst="rect">
            <a:avLst/>
          </a:prstGeom>
          <a:noFill/>
          <a:ln w="9525">
            <a:noFill/>
            <a:miter lim="800000"/>
            <a:headEnd/>
            <a:tailEnd/>
          </a:ln>
        </p:spPr>
        <p:txBody>
          <a:bodyPr lIns="21600" tIns="46038" rIns="21600" bIns="46038">
            <a:spAutoFit/>
          </a:bodyPr>
          <a:lstStyle/>
          <a:p>
            <a:pPr defTabSz="911225" fontAlgn="base">
              <a:lnSpc>
                <a:spcPct val="120000"/>
              </a:lnSpc>
              <a:spcBef>
                <a:spcPct val="0"/>
              </a:spcBef>
              <a:spcAft>
                <a:spcPct val="0"/>
              </a:spcAft>
            </a:pPr>
            <a:r>
              <a:rPr lang="en-US" sz="1300" b="1">
                <a:solidFill>
                  <a:prstClr val="white"/>
                </a:solidFill>
                <a:cs typeface="Arial" pitchFamily="34" charset="0"/>
              </a:rPr>
              <a:t>Instruction</a:t>
            </a:r>
          </a:p>
          <a:p>
            <a:pPr defTabSz="911225" fontAlgn="base">
              <a:lnSpc>
                <a:spcPct val="120000"/>
              </a:lnSpc>
              <a:spcBef>
                <a:spcPct val="0"/>
              </a:spcBef>
              <a:spcAft>
                <a:spcPct val="0"/>
              </a:spcAft>
            </a:pPr>
            <a:r>
              <a:rPr lang="en-US" sz="1300" b="1">
                <a:solidFill>
                  <a:prstClr val="white"/>
                </a:solidFill>
                <a:cs typeface="Arial" pitchFamily="34" charset="0"/>
              </a:rPr>
              <a:t>Decoder</a:t>
            </a:r>
          </a:p>
        </p:txBody>
      </p:sp>
      <p:sp>
        <p:nvSpPr>
          <p:cNvPr id="9233" name="Rectangle 17"/>
          <p:cNvSpPr>
            <a:spLocks noChangeArrowheads="1"/>
          </p:cNvSpPr>
          <p:nvPr/>
        </p:nvSpPr>
        <p:spPr bwMode="gray">
          <a:xfrm>
            <a:off x="3886200" y="1231900"/>
            <a:ext cx="1387475" cy="488950"/>
          </a:xfrm>
          <a:prstGeom prst="rect">
            <a:avLst/>
          </a:prstGeom>
          <a:solidFill>
            <a:schemeClr val="tx2"/>
          </a:solidFill>
          <a:ln w="12700">
            <a:solidFill>
              <a:schemeClr val="tx1"/>
            </a:solidFill>
            <a:miter lim="800000"/>
            <a:headEnd/>
            <a:tailEnd/>
          </a:ln>
        </p:spPr>
        <p:txBody>
          <a:bodyPr lIns="92075" tIns="46038" rIns="92075" bIns="46038">
            <a:spAutoFit/>
          </a:bodyPr>
          <a:lstStyle/>
          <a:p>
            <a:pPr defTabSz="911225" fontAlgn="base">
              <a:lnSpc>
                <a:spcPct val="90000"/>
              </a:lnSpc>
              <a:spcBef>
                <a:spcPct val="0"/>
              </a:spcBef>
              <a:spcAft>
                <a:spcPct val="0"/>
              </a:spcAft>
            </a:pPr>
            <a:r>
              <a:rPr lang="en-US" sz="1400" b="1">
                <a:solidFill>
                  <a:prstClr val="white"/>
                </a:solidFill>
                <a:cs typeface="Arial" pitchFamily="34" charset="0"/>
              </a:rPr>
              <a:t>Address</a:t>
            </a:r>
          </a:p>
          <a:p>
            <a:pPr defTabSz="911225" fontAlgn="base">
              <a:lnSpc>
                <a:spcPct val="90000"/>
              </a:lnSpc>
              <a:spcBef>
                <a:spcPct val="0"/>
              </a:spcBef>
              <a:spcAft>
                <a:spcPct val="0"/>
              </a:spcAft>
            </a:pPr>
            <a:r>
              <a:rPr lang="en-US" sz="1400" b="1">
                <a:solidFill>
                  <a:prstClr val="white"/>
                </a:solidFill>
                <a:cs typeface="Arial" pitchFamily="34" charset="0"/>
              </a:rPr>
              <a:t>Incrementer</a:t>
            </a:r>
          </a:p>
        </p:txBody>
      </p:sp>
      <p:sp>
        <p:nvSpPr>
          <p:cNvPr id="9234" name="Line 18"/>
          <p:cNvSpPr>
            <a:spLocks noChangeShapeType="1"/>
          </p:cNvSpPr>
          <p:nvPr/>
        </p:nvSpPr>
        <p:spPr bwMode="auto">
          <a:xfrm>
            <a:off x="7685088" y="2498725"/>
            <a:ext cx="303212"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35" name="Line 19"/>
          <p:cNvSpPr>
            <a:spLocks noChangeShapeType="1"/>
          </p:cNvSpPr>
          <p:nvPr/>
        </p:nvSpPr>
        <p:spPr bwMode="auto">
          <a:xfrm>
            <a:off x="7685088" y="2651125"/>
            <a:ext cx="303212"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36" name="Line 20"/>
          <p:cNvSpPr>
            <a:spLocks noChangeShapeType="1"/>
          </p:cNvSpPr>
          <p:nvPr/>
        </p:nvSpPr>
        <p:spPr bwMode="auto">
          <a:xfrm>
            <a:off x="7685088" y="2803525"/>
            <a:ext cx="300037"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37" name="Line 21"/>
          <p:cNvSpPr>
            <a:spLocks noChangeShapeType="1"/>
          </p:cNvSpPr>
          <p:nvPr/>
        </p:nvSpPr>
        <p:spPr bwMode="auto">
          <a:xfrm>
            <a:off x="7685088" y="3032125"/>
            <a:ext cx="303212"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38" name="Line 22"/>
          <p:cNvSpPr>
            <a:spLocks noChangeShapeType="1"/>
          </p:cNvSpPr>
          <p:nvPr/>
        </p:nvSpPr>
        <p:spPr bwMode="auto">
          <a:xfrm>
            <a:off x="7685088" y="3184525"/>
            <a:ext cx="300037"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39" name="Line 23"/>
          <p:cNvSpPr>
            <a:spLocks noChangeShapeType="1"/>
          </p:cNvSpPr>
          <p:nvPr/>
        </p:nvSpPr>
        <p:spPr bwMode="auto">
          <a:xfrm>
            <a:off x="7685088" y="3489325"/>
            <a:ext cx="303212"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0" name="Line 24"/>
          <p:cNvSpPr>
            <a:spLocks noChangeShapeType="1"/>
          </p:cNvSpPr>
          <p:nvPr/>
        </p:nvSpPr>
        <p:spPr bwMode="auto">
          <a:xfrm>
            <a:off x="7685088" y="3641725"/>
            <a:ext cx="300037"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1" name="Line 25"/>
          <p:cNvSpPr>
            <a:spLocks noChangeShapeType="1"/>
          </p:cNvSpPr>
          <p:nvPr/>
        </p:nvSpPr>
        <p:spPr bwMode="auto">
          <a:xfrm>
            <a:off x="7685088" y="3794125"/>
            <a:ext cx="296862"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2" name="Line 26"/>
          <p:cNvSpPr>
            <a:spLocks noChangeShapeType="1"/>
          </p:cNvSpPr>
          <p:nvPr/>
        </p:nvSpPr>
        <p:spPr bwMode="auto">
          <a:xfrm>
            <a:off x="7685088" y="3946525"/>
            <a:ext cx="300037"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3" name="Line 27"/>
          <p:cNvSpPr>
            <a:spLocks noChangeShapeType="1"/>
          </p:cNvSpPr>
          <p:nvPr/>
        </p:nvSpPr>
        <p:spPr bwMode="auto">
          <a:xfrm>
            <a:off x="7685088" y="4098925"/>
            <a:ext cx="296862"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4" name="Line 28"/>
          <p:cNvSpPr>
            <a:spLocks noChangeShapeType="1"/>
          </p:cNvSpPr>
          <p:nvPr/>
        </p:nvSpPr>
        <p:spPr bwMode="auto">
          <a:xfrm>
            <a:off x="7685088" y="4251325"/>
            <a:ext cx="300037"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5" name="Line 29"/>
          <p:cNvSpPr>
            <a:spLocks noChangeShapeType="1"/>
          </p:cNvSpPr>
          <p:nvPr/>
        </p:nvSpPr>
        <p:spPr bwMode="auto">
          <a:xfrm>
            <a:off x="7685088" y="4479925"/>
            <a:ext cx="296862"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6" name="Line 30"/>
          <p:cNvSpPr>
            <a:spLocks noChangeShapeType="1"/>
          </p:cNvSpPr>
          <p:nvPr/>
        </p:nvSpPr>
        <p:spPr bwMode="auto">
          <a:xfrm>
            <a:off x="7685088" y="4784725"/>
            <a:ext cx="296862"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7" name="Line 31"/>
          <p:cNvSpPr>
            <a:spLocks noChangeShapeType="1"/>
          </p:cNvSpPr>
          <p:nvPr/>
        </p:nvSpPr>
        <p:spPr bwMode="auto">
          <a:xfrm>
            <a:off x="7685088" y="5394325"/>
            <a:ext cx="293687"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8" name="Line 32"/>
          <p:cNvSpPr>
            <a:spLocks noChangeShapeType="1"/>
          </p:cNvSpPr>
          <p:nvPr/>
        </p:nvSpPr>
        <p:spPr bwMode="auto">
          <a:xfrm>
            <a:off x="7685088" y="5241925"/>
            <a:ext cx="296862"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49" name="Line 33"/>
          <p:cNvSpPr>
            <a:spLocks noChangeShapeType="1"/>
          </p:cNvSpPr>
          <p:nvPr/>
        </p:nvSpPr>
        <p:spPr bwMode="auto">
          <a:xfrm>
            <a:off x="7685088" y="5546725"/>
            <a:ext cx="296862"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50" name="Line 34"/>
          <p:cNvSpPr>
            <a:spLocks noChangeShapeType="1"/>
          </p:cNvSpPr>
          <p:nvPr/>
        </p:nvSpPr>
        <p:spPr bwMode="auto">
          <a:xfrm>
            <a:off x="7685088" y="5699125"/>
            <a:ext cx="293687" cy="0"/>
          </a:xfrm>
          <a:prstGeom prst="line">
            <a:avLst/>
          </a:prstGeom>
          <a:noFill/>
          <a:ln w="12700">
            <a:solidFill>
              <a:schemeClr val="tx1"/>
            </a:solidFill>
            <a:round/>
            <a:headEnd type="triangle" w="med" len="med"/>
            <a:tailEnd type="none" w="sm" len="sm"/>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51" name="Line 35"/>
          <p:cNvSpPr>
            <a:spLocks noChangeShapeType="1"/>
          </p:cNvSpPr>
          <p:nvPr/>
        </p:nvSpPr>
        <p:spPr bwMode="auto">
          <a:xfrm>
            <a:off x="7685088" y="4937125"/>
            <a:ext cx="293687" cy="0"/>
          </a:xfrm>
          <a:prstGeom prst="line">
            <a:avLst/>
          </a:prstGeom>
          <a:noFill/>
          <a:ln w="1270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52" name="Rectangle 36"/>
          <p:cNvSpPr>
            <a:spLocks noChangeArrowheads="1"/>
          </p:cNvSpPr>
          <p:nvPr/>
        </p:nvSpPr>
        <p:spPr bwMode="auto">
          <a:xfrm>
            <a:off x="7989888" y="3794125"/>
            <a:ext cx="7762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nRESET</a:t>
            </a:r>
          </a:p>
        </p:txBody>
      </p:sp>
      <p:sp>
        <p:nvSpPr>
          <p:cNvPr id="9253" name="Rectangle 37"/>
          <p:cNvSpPr>
            <a:spLocks noChangeArrowheads="1"/>
          </p:cNvSpPr>
          <p:nvPr/>
        </p:nvSpPr>
        <p:spPr bwMode="auto">
          <a:xfrm>
            <a:off x="7989888" y="4327525"/>
            <a:ext cx="7254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nMREQ</a:t>
            </a:r>
          </a:p>
        </p:txBody>
      </p:sp>
      <p:sp>
        <p:nvSpPr>
          <p:cNvPr id="9254" name="Rectangle 38"/>
          <p:cNvSpPr>
            <a:spLocks noChangeArrowheads="1"/>
          </p:cNvSpPr>
          <p:nvPr/>
        </p:nvSpPr>
        <p:spPr bwMode="auto">
          <a:xfrm>
            <a:off x="7989888" y="4479925"/>
            <a:ext cx="506412"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SEQ</a:t>
            </a:r>
          </a:p>
        </p:txBody>
      </p:sp>
      <p:sp>
        <p:nvSpPr>
          <p:cNvPr id="9255" name="Rectangle 39"/>
          <p:cNvSpPr>
            <a:spLocks noChangeArrowheads="1"/>
          </p:cNvSpPr>
          <p:nvPr/>
        </p:nvSpPr>
        <p:spPr bwMode="auto">
          <a:xfrm>
            <a:off x="7989888" y="3946525"/>
            <a:ext cx="709612"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ABORT</a:t>
            </a:r>
          </a:p>
        </p:txBody>
      </p:sp>
      <p:sp>
        <p:nvSpPr>
          <p:cNvPr id="9256" name="Rectangle 40"/>
          <p:cNvSpPr>
            <a:spLocks noChangeArrowheads="1"/>
          </p:cNvSpPr>
          <p:nvPr/>
        </p:nvSpPr>
        <p:spPr bwMode="auto">
          <a:xfrm>
            <a:off x="7989888" y="3489325"/>
            <a:ext cx="539750"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nIRQ</a:t>
            </a:r>
          </a:p>
        </p:txBody>
      </p:sp>
      <p:sp>
        <p:nvSpPr>
          <p:cNvPr id="9257" name="Rectangle 41"/>
          <p:cNvSpPr>
            <a:spLocks noChangeArrowheads="1"/>
          </p:cNvSpPr>
          <p:nvPr/>
        </p:nvSpPr>
        <p:spPr bwMode="auto">
          <a:xfrm>
            <a:off x="7989888" y="3641725"/>
            <a:ext cx="523875"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nFIQ</a:t>
            </a:r>
          </a:p>
        </p:txBody>
      </p:sp>
      <p:sp>
        <p:nvSpPr>
          <p:cNvPr id="9258" name="Rectangle 42"/>
          <p:cNvSpPr>
            <a:spLocks noChangeArrowheads="1"/>
          </p:cNvSpPr>
          <p:nvPr/>
        </p:nvSpPr>
        <p:spPr bwMode="auto">
          <a:xfrm>
            <a:off x="7989888" y="2879725"/>
            <a:ext cx="5222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nRW</a:t>
            </a:r>
          </a:p>
        </p:txBody>
      </p:sp>
      <p:sp>
        <p:nvSpPr>
          <p:cNvPr id="9259" name="Rectangle 43"/>
          <p:cNvSpPr>
            <a:spLocks noChangeArrowheads="1"/>
          </p:cNvSpPr>
          <p:nvPr/>
        </p:nvSpPr>
        <p:spPr bwMode="auto">
          <a:xfrm>
            <a:off x="7989888" y="3032125"/>
            <a:ext cx="811212"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MAS[1:0]</a:t>
            </a:r>
          </a:p>
        </p:txBody>
      </p:sp>
      <p:sp>
        <p:nvSpPr>
          <p:cNvPr id="9260" name="Rectangle 44"/>
          <p:cNvSpPr>
            <a:spLocks noChangeArrowheads="1"/>
          </p:cNvSpPr>
          <p:nvPr/>
        </p:nvSpPr>
        <p:spPr bwMode="auto">
          <a:xfrm>
            <a:off x="7989888" y="4632325"/>
            <a:ext cx="5984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LOCK</a:t>
            </a:r>
          </a:p>
        </p:txBody>
      </p:sp>
      <p:sp>
        <p:nvSpPr>
          <p:cNvPr id="9261" name="Rectangle 45"/>
          <p:cNvSpPr>
            <a:spLocks noChangeArrowheads="1"/>
          </p:cNvSpPr>
          <p:nvPr/>
        </p:nvSpPr>
        <p:spPr bwMode="auto">
          <a:xfrm>
            <a:off x="7989888" y="5241925"/>
            <a:ext cx="5222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nCPI</a:t>
            </a:r>
          </a:p>
        </p:txBody>
      </p:sp>
      <p:sp>
        <p:nvSpPr>
          <p:cNvPr id="9262" name="Rectangle 46"/>
          <p:cNvSpPr>
            <a:spLocks noChangeArrowheads="1"/>
          </p:cNvSpPr>
          <p:nvPr/>
        </p:nvSpPr>
        <p:spPr bwMode="auto">
          <a:xfrm>
            <a:off x="7989888" y="5394325"/>
            <a:ext cx="4968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CPA</a:t>
            </a:r>
          </a:p>
        </p:txBody>
      </p:sp>
      <p:sp>
        <p:nvSpPr>
          <p:cNvPr id="9263" name="Rectangle 47"/>
          <p:cNvSpPr>
            <a:spLocks noChangeArrowheads="1"/>
          </p:cNvSpPr>
          <p:nvPr/>
        </p:nvSpPr>
        <p:spPr bwMode="auto">
          <a:xfrm>
            <a:off x="7989888" y="5546725"/>
            <a:ext cx="4968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CPB</a:t>
            </a:r>
          </a:p>
        </p:txBody>
      </p:sp>
      <p:sp>
        <p:nvSpPr>
          <p:cNvPr id="9264" name="Rectangle 48"/>
          <p:cNvSpPr>
            <a:spLocks noChangeArrowheads="1"/>
          </p:cNvSpPr>
          <p:nvPr/>
        </p:nvSpPr>
        <p:spPr bwMode="auto">
          <a:xfrm>
            <a:off x="7989888" y="2651125"/>
            <a:ext cx="650875"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nWAIT</a:t>
            </a:r>
          </a:p>
        </p:txBody>
      </p:sp>
      <p:sp>
        <p:nvSpPr>
          <p:cNvPr id="9265" name="Rectangle 49"/>
          <p:cNvSpPr>
            <a:spLocks noChangeArrowheads="1"/>
          </p:cNvSpPr>
          <p:nvPr/>
        </p:nvSpPr>
        <p:spPr bwMode="auto">
          <a:xfrm>
            <a:off x="7989888" y="2498725"/>
            <a:ext cx="606425"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MCLK</a:t>
            </a:r>
          </a:p>
        </p:txBody>
      </p:sp>
      <p:sp>
        <p:nvSpPr>
          <p:cNvPr id="9266" name="Rectangle 50"/>
          <p:cNvSpPr>
            <a:spLocks noChangeArrowheads="1"/>
          </p:cNvSpPr>
          <p:nvPr/>
        </p:nvSpPr>
        <p:spPr bwMode="auto">
          <a:xfrm>
            <a:off x="7989888" y="5089525"/>
            <a:ext cx="5984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nOPC</a:t>
            </a:r>
          </a:p>
        </p:txBody>
      </p:sp>
      <p:sp>
        <p:nvSpPr>
          <p:cNvPr id="9267" name="Rectangle 51"/>
          <p:cNvSpPr>
            <a:spLocks noChangeArrowheads="1"/>
          </p:cNvSpPr>
          <p:nvPr/>
        </p:nvSpPr>
        <p:spPr bwMode="auto">
          <a:xfrm>
            <a:off x="7989888" y="2346325"/>
            <a:ext cx="768350"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BIGEND</a:t>
            </a:r>
          </a:p>
        </p:txBody>
      </p:sp>
      <p:sp>
        <p:nvSpPr>
          <p:cNvPr id="9268" name="Rectangle 52"/>
          <p:cNvSpPr>
            <a:spLocks noChangeArrowheads="1"/>
          </p:cNvSpPr>
          <p:nvPr/>
        </p:nvSpPr>
        <p:spPr bwMode="auto">
          <a:xfrm>
            <a:off x="7989888" y="3336925"/>
            <a:ext cx="649287"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ISYNC</a:t>
            </a:r>
          </a:p>
        </p:txBody>
      </p:sp>
      <p:sp>
        <p:nvSpPr>
          <p:cNvPr id="9269" name="Rectangle 53"/>
          <p:cNvSpPr>
            <a:spLocks noChangeArrowheads="1"/>
          </p:cNvSpPr>
          <p:nvPr/>
        </p:nvSpPr>
        <p:spPr bwMode="auto">
          <a:xfrm>
            <a:off x="7989888" y="4098925"/>
            <a:ext cx="784225"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nTRANS</a:t>
            </a:r>
          </a:p>
        </p:txBody>
      </p:sp>
      <p:sp>
        <p:nvSpPr>
          <p:cNvPr id="9270" name="Rectangle 54"/>
          <p:cNvSpPr>
            <a:spLocks noChangeArrowheads="1"/>
          </p:cNvSpPr>
          <p:nvPr/>
        </p:nvSpPr>
        <p:spPr bwMode="auto">
          <a:xfrm>
            <a:off x="7989888" y="4784725"/>
            <a:ext cx="692150" cy="257175"/>
          </a:xfrm>
          <a:prstGeom prst="rect">
            <a:avLst/>
          </a:prstGeom>
          <a:noFill/>
          <a:ln w="9525">
            <a:noFill/>
            <a:miter lim="800000"/>
            <a:headEnd/>
            <a:tailEnd/>
          </a:ln>
        </p:spPr>
        <p:txBody>
          <a:bodyPr wrap="none" lIns="92075" tIns="46038" rIns="92075" bIns="46038">
            <a:spAutoFit/>
          </a:bodyPr>
          <a:lstStyle/>
          <a:p>
            <a:pPr fontAlgn="base">
              <a:lnSpc>
                <a:spcPct val="90000"/>
              </a:lnSpc>
              <a:spcBef>
                <a:spcPct val="0"/>
              </a:spcBef>
              <a:spcAft>
                <a:spcPct val="0"/>
              </a:spcAft>
            </a:pPr>
            <a:r>
              <a:rPr lang="en-US" sz="1200">
                <a:solidFill>
                  <a:srgbClr val="000000"/>
                </a:solidFill>
                <a:cs typeface="Arial" pitchFamily="34" charset="0"/>
              </a:rPr>
              <a:t>nM[4:0]</a:t>
            </a:r>
          </a:p>
        </p:txBody>
      </p:sp>
      <p:sp>
        <p:nvSpPr>
          <p:cNvPr id="9271" name="Rectangle 55"/>
          <p:cNvSpPr>
            <a:spLocks noChangeArrowheads="1"/>
          </p:cNvSpPr>
          <p:nvPr/>
        </p:nvSpPr>
        <p:spPr bwMode="auto">
          <a:xfrm>
            <a:off x="5495925" y="5994400"/>
            <a:ext cx="746125" cy="271463"/>
          </a:xfrm>
          <a:prstGeom prst="rect">
            <a:avLst/>
          </a:prstGeom>
          <a:noFill/>
          <a:ln w="9525">
            <a:noFill/>
            <a:miter lim="800000"/>
            <a:headEnd/>
            <a:tailEnd/>
          </a:ln>
        </p:spPr>
        <p:txBody>
          <a:bodyPr wrap="none" lIns="92075" tIns="46038" rIns="92075" bIns="46038">
            <a:spAutoFit/>
          </a:bodyPr>
          <a:lstStyle/>
          <a:p>
            <a:pPr defTabSz="911225" fontAlgn="base">
              <a:lnSpc>
                <a:spcPct val="90000"/>
              </a:lnSpc>
              <a:spcBef>
                <a:spcPct val="0"/>
              </a:spcBef>
              <a:spcAft>
                <a:spcPct val="0"/>
              </a:spcAft>
            </a:pPr>
            <a:r>
              <a:rPr lang="en-US" sz="1300" b="1">
                <a:solidFill>
                  <a:srgbClr val="000000"/>
                </a:solidFill>
                <a:cs typeface="Arial" pitchFamily="34" charset="0"/>
              </a:rPr>
              <a:t>D[31:0]</a:t>
            </a:r>
          </a:p>
        </p:txBody>
      </p:sp>
      <p:sp>
        <p:nvSpPr>
          <p:cNvPr id="9272" name="Rectangle 56"/>
          <p:cNvSpPr>
            <a:spLocks noChangeArrowheads="1"/>
          </p:cNvSpPr>
          <p:nvPr/>
        </p:nvSpPr>
        <p:spPr bwMode="gray">
          <a:xfrm>
            <a:off x="1947863" y="4448175"/>
            <a:ext cx="862012" cy="488950"/>
          </a:xfrm>
          <a:prstGeom prst="rect">
            <a:avLst/>
          </a:prstGeom>
          <a:solidFill>
            <a:schemeClr val="tx2"/>
          </a:solidFill>
          <a:ln w="12700">
            <a:solidFill>
              <a:schemeClr val="tx1"/>
            </a:solid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Barrel</a:t>
            </a:r>
          </a:p>
          <a:p>
            <a:pPr fontAlgn="base">
              <a:lnSpc>
                <a:spcPct val="90000"/>
              </a:lnSpc>
              <a:spcBef>
                <a:spcPct val="0"/>
              </a:spcBef>
              <a:spcAft>
                <a:spcPct val="0"/>
              </a:spcAft>
            </a:pPr>
            <a:r>
              <a:rPr lang="en-US" sz="1400" b="1">
                <a:solidFill>
                  <a:prstClr val="white"/>
                </a:solidFill>
                <a:cs typeface="Arial" pitchFamily="34" charset="0"/>
              </a:rPr>
              <a:t>Shifter</a:t>
            </a:r>
          </a:p>
        </p:txBody>
      </p:sp>
      <p:sp>
        <p:nvSpPr>
          <p:cNvPr id="9273" name="Freeform 57"/>
          <p:cNvSpPr>
            <a:spLocks/>
          </p:cNvSpPr>
          <p:nvPr/>
        </p:nvSpPr>
        <p:spPr bwMode="auto">
          <a:xfrm>
            <a:off x="1033463" y="5286375"/>
            <a:ext cx="1887537" cy="346075"/>
          </a:xfrm>
          <a:custGeom>
            <a:avLst/>
            <a:gdLst>
              <a:gd name="T0" fmla="*/ 0 w 864"/>
              <a:gd name="T1" fmla="*/ 0 h 145"/>
              <a:gd name="T2" fmla="*/ 2147483647 w 864"/>
              <a:gd name="T3" fmla="*/ 0 h 145"/>
              <a:gd name="T4" fmla="*/ 2147483647 w 864"/>
              <a:gd name="T5" fmla="*/ 820288399 h 145"/>
              <a:gd name="T6" fmla="*/ 224317611 w 864"/>
              <a:gd name="T7" fmla="*/ 820288399 h 145"/>
              <a:gd name="T8" fmla="*/ 0 w 864"/>
              <a:gd name="T9" fmla="*/ 0 h 145"/>
              <a:gd name="T10" fmla="*/ 0 60000 65536"/>
              <a:gd name="T11" fmla="*/ 0 60000 65536"/>
              <a:gd name="T12" fmla="*/ 0 60000 65536"/>
              <a:gd name="T13" fmla="*/ 0 60000 65536"/>
              <a:gd name="T14" fmla="*/ 0 60000 65536"/>
              <a:gd name="T15" fmla="*/ 0 w 864"/>
              <a:gd name="T16" fmla="*/ 0 h 145"/>
              <a:gd name="T17" fmla="*/ 864 w 864"/>
              <a:gd name="T18" fmla="*/ 145 h 145"/>
            </a:gdLst>
            <a:ahLst/>
            <a:cxnLst>
              <a:cxn ang="T10">
                <a:pos x="T0" y="T1"/>
              </a:cxn>
              <a:cxn ang="T11">
                <a:pos x="T2" y="T3"/>
              </a:cxn>
              <a:cxn ang="T12">
                <a:pos x="T4" y="T5"/>
              </a:cxn>
              <a:cxn ang="T13">
                <a:pos x="T6" y="T7"/>
              </a:cxn>
              <a:cxn ang="T14">
                <a:pos x="T8" y="T9"/>
              </a:cxn>
            </a:cxnLst>
            <a:rect l="T15" t="T16" r="T17" b="T18"/>
            <a:pathLst>
              <a:path w="864" h="145">
                <a:moveTo>
                  <a:pt x="0" y="0"/>
                </a:moveTo>
                <a:lnTo>
                  <a:pt x="863" y="0"/>
                </a:lnTo>
                <a:lnTo>
                  <a:pt x="815" y="144"/>
                </a:lnTo>
                <a:lnTo>
                  <a:pt x="47" y="144"/>
                </a:lnTo>
                <a:lnTo>
                  <a:pt x="0" y="0"/>
                </a:lnTo>
              </a:path>
            </a:pathLst>
          </a:custGeom>
          <a:solidFill>
            <a:schemeClr val="tx2"/>
          </a:solidFill>
          <a:ln w="12700" cap="rnd" cmpd="sng">
            <a:solidFill>
              <a:schemeClr val="tx1"/>
            </a:solidFill>
            <a:prstDash val="solid"/>
            <a:round/>
            <a:headEnd type="none" w="sm" len="sm"/>
            <a:tailEnd type="none" w="sm" len="sm"/>
          </a:ln>
        </p:spPr>
        <p:txBody>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74" name="Rectangle 58"/>
          <p:cNvSpPr>
            <a:spLocks noChangeArrowheads="1"/>
          </p:cNvSpPr>
          <p:nvPr/>
        </p:nvSpPr>
        <p:spPr bwMode="gray">
          <a:xfrm>
            <a:off x="1033463" y="5311775"/>
            <a:ext cx="1905000" cy="284163"/>
          </a:xfrm>
          <a:prstGeom prst="rect">
            <a:avLst/>
          </a:prstGeom>
          <a:noFill/>
          <a:ln w="9525">
            <a:no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32 Bit ALU</a:t>
            </a:r>
          </a:p>
        </p:txBody>
      </p:sp>
      <p:sp>
        <p:nvSpPr>
          <p:cNvPr id="9275" name="Rectangle 59"/>
          <p:cNvSpPr>
            <a:spLocks noChangeArrowheads="1"/>
          </p:cNvSpPr>
          <p:nvPr/>
        </p:nvSpPr>
        <p:spPr bwMode="auto">
          <a:xfrm>
            <a:off x="4208463" y="5994400"/>
            <a:ext cx="531812" cy="271463"/>
          </a:xfrm>
          <a:prstGeom prst="rect">
            <a:avLst/>
          </a:prstGeom>
          <a:noFill/>
          <a:ln w="9525">
            <a:noFill/>
            <a:miter lim="800000"/>
            <a:headEnd/>
            <a:tailEnd/>
          </a:ln>
        </p:spPr>
        <p:txBody>
          <a:bodyPr wrap="none" lIns="92075" tIns="46038" rIns="92075" bIns="46038">
            <a:spAutoFit/>
          </a:bodyPr>
          <a:lstStyle/>
          <a:p>
            <a:pPr defTabSz="911225" fontAlgn="base">
              <a:lnSpc>
                <a:spcPct val="90000"/>
              </a:lnSpc>
              <a:spcBef>
                <a:spcPct val="0"/>
              </a:spcBef>
              <a:spcAft>
                <a:spcPct val="0"/>
              </a:spcAft>
            </a:pPr>
            <a:r>
              <a:rPr lang="en-US" sz="1300" b="1">
                <a:solidFill>
                  <a:srgbClr val="000000"/>
                </a:solidFill>
                <a:cs typeface="Arial" pitchFamily="34" charset="0"/>
              </a:rPr>
              <a:t>DBE</a:t>
            </a:r>
          </a:p>
        </p:txBody>
      </p:sp>
      <p:sp>
        <p:nvSpPr>
          <p:cNvPr id="9276" name="Line 60"/>
          <p:cNvSpPr>
            <a:spLocks noChangeShapeType="1"/>
          </p:cNvSpPr>
          <p:nvPr/>
        </p:nvSpPr>
        <p:spPr bwMode="auto">
          <a:xfrm flipH="1" flipV="1">
            <a:off x="4460875" y="5499100"/>
            <a:ext cx="0" cy="420688"/>
          </a:xfrm>
          <a:prstGeom prst="line">
            <a:avLst/>
          </a:prstGeom>
          <a:noFill/>
          <a:ln w="19050">
            <a:solidFill>
              <a:schemeClr val="tx1"/>
            </a:solidFill>
            <a:round/>
            <a:headEnd type="none" w="sm" len="sm"/>
            <a:tailEnd type="triangle" w="med" len="me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77" name="Rectangle 61"/>
          <p:cNvSpPr>
            <a:spLocks noChangeArrowheads="1"/>
          </p:cNvSpPr>
          <p:nvPr/>
        </p:nvSpPr>
        <p:spPr bwMode="gray">
          <a:xfrm>
            <a:off x="4038600" y="5006975"/>
            <a:ext cx="1347788" cy="488950"/>
          </a:xfrm>
          <a:prstGeom prst="rect">
            <a:avLst/>
          </a:prstGeom>
          <a:solidFill>
            <a:schemeClr val="tx2"/>
          </a:solidFill>
          <a:ln w="12700">
            <a:solidFill>
              <a:schemeClr val="tx1"/>
            </a:solid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Write Data Register</a:t>
            </a:r>
          </a:p>
        </p:txBody>
      </p:sp>
      <p:sp>
        <p:nvSpPr>
          <p:cNvPr id="9278" name="Text Box 62"/>
          <p:cNvSpPr txBox="1">
            <a:spLocks noChangeArrowheads="1"/>
          </p:cNvSpPr>
          <p:nvPr/>
        </p:nvSpPr>
        <p:spPr bwMode="gray">
          <a:xfrm>
            <a:off x="4038600" y="4194175"/>
            <a:ext cx="1350963" cy="533400"/>
          </a:xfrm>
          <a:prstGeom prst="rect">
            <a:avLst/>
          </a:prstGeom>
          <a:solidFill>
            <a:schemeClr val="tx2"/>
          </a:solidFill>
          <a:ln w="12700">
            <a:solidFill>
              <a:schemeClr val="tx1"/>
            </a:solidFill>
            <a:miter lim="800000"/>
            <a:headEnd/>
            <a:tailEnd/>
          </a:ln>
        </p:spPr>
        <p:txBody>
          <a:bodyPr lIns="93662" tIns="47625" rIns="93662" bIns="47625">
            <a:spAutoFit/>
          </a:bodyPr>
          <a:lstStyle/>
          <a:p>
            <a:pPr fontAlgn="base">
              <a:spcBef>
                <a:spcPct val="0"/>
              </a:spcBef>
              <a:spcAft>
                <a:spcPct val="0"/>
              </a:spcAft>
            </a:pPr>
            <a:r>
              <a:rPr lang="en-US" sz="1400" b="1">
                <a:solidFill>
                  <a:prstClr val="white"/>
                </a:solidFill>
                <a:cs typeface="Arial" pitchFamily="34" charset="0"/>
              </a:rPr>
              <a:t>Read Data Register</a:t>
            </a:r>
          </a:p>
        </p:txBody>
      </p:sp>
      <p:sp>
        <p:nvSpPr>
          <p:cNvPr id="9279" name="Rectangle 63"/>
          <p:cNvSpPr>
            <a:spLocks noChangeArrowheads="1"/>
          </p:cNvSpPr>
          <p:nvPr/>
        </p:nvSpPr>
        <p:spPr bwMode="gray">
          <a:xfrm>
            <a:off x="1008063" y="1812925"/>
            <a:ext cx="1828800" cy="296863"/>
          </a:xfrm>
          <a:prstGeom prst="rect">
            <a:avLst/>
          </a:prstGeom>
          <a:solidFill>
            <a:schemeClr val="tx2"/>
          </a:solidFill>
          <a:ln w="12700">
            <a:solidFill>
              <a:schemeClr val="tx1"/>
            </a:solidFill>
            <a:miter lim="800000"/>
            <a:headEnd/>
            <a:tailEnd/>
          </a:ln>
        </p:spPr>
        <p:txBody>
          <a:bodyPr lIns="92075" tIns="46038" rIns="92075" bIns="46038">
            <a:spAutoFit/>
          </a:bodyPr>
          <a:lstStyle/>
          <a:p>
            <a:pPr fontAlgn="base">
              <a:lnSpc>
                <a:spcPct val="90000"/>
              </a:lnSpc>
              <a:spcBef>
                <a:spcPct val="0"/>
              </a:spcBef>
              <a:spcAft>
                <a:spcPct val="0"/>
              </a:spcAft>
            </a:pPr>
            <a:r>
              <a:rPr lang="en-US" sz="1400" b="1">
                <a:solidFill>
                  <a:prstClr val="white"/>
                </a:solidFill>
                <a:cs typeface="Arial" pitchFamily="34" charset="0"/>
              </a:rPr>
              <a:t>Address Register</a:t>
            </a:r>
          </a:p>
        </p:txBody>
      </p:sp>
      <p:sp>
        <p:nvSpPr>
          <p:cNvPr id="9280" name="AutoShape 64"/>
          <p:cNvSpPr>
            <a:spLocks noChangeArrowheads="1"/>
          </p:cNvSpPr>
          <p:nvPr/>
        </p:nvSpPr>
        <p:spPr bwMode="auto">
          <a:xfrm>
            <a:off x="5397500" y="4278313"/>
            <a:ext cx="425450" cy="304800"/>
          </a:xfrm>
          <a:prstGeom prst="leftArrow">
            <a:avLst>
              <a:gd name="adj1" fmla="val 48954"/>
              <a:gd name="adj2" fmla="val 47917"/>
            </a:avLst>
          </a:prstGeom>
          <a:solidFill>
            <a:srgbClr val="C0C0C0"/>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1" name="Rectangle 65"/>
          <p:cNvSpPr>
            <a:spLocks noChangeArrowheads="1"/>
          </p:cNvSpPr>
          <p:nvPr/>
        </p:nvSpPr>
        <p:spPr bwMode="auto">
          <a:xfrm>
            <a:off x="3309938" y="2889250"/>
            <a:ext cx="160337" cy="2409825"/>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2" name="Text Box 66"/>
          <p:cNvSpPr txBox="1">
            <a:spLocks noChangeArrowheads="1"/>
          </p:cNvSpPr>
          <p:nvPr/>
        </p:nvSpPr>
        <p:spPr bwMode="gray">
          <a:xfrm>
            <a:off x="1046163" y="2566988"/>
            <a:ext cx="2601912" cy="682625"/>
          </a:xfrm>
          <a:prstGeom prst="rect">
            <a:avLst/>
          </a:prstGeom>
          <a:solidFill>
            <a:schemeClr val="tx2"/>
          </a:solidFill>
          <a:ln w="12700">
            <a:solidFill>
              <a:schemeClr val="tx1"/>
            </a:solidFill>
            <a:miter lim="800000"/>
            <a:headEnd/>
            <a:tailEnd/>
          </a:ln>
        </p:spPr>
        <p:txBody>
          <a:bodyPr lIns="93662" tIns="228600" rIns="93662" bIns="228600">
            <a:spAutoFit/>
          </a:bodyPr>
          <a:lstStyle/>
          <a:p>
            <a:pPr fontAlgn="base">
              <a:spcBef>
                <a:spcPct val="0"/>
              </a:spcBef>
              <a:spcAft>
                <a:spcPct val="0"/>
              </a:spcAft>
            </a:pPr>
            <a:r>
              <a:rPr lang="en-US" sz="1400" b="1">
                <a:solidFill>
                  <a:prstClr val="white"/>
                </a:solidFill>
                <a:cs typeface="Arial" pitchFamily="34" charset="0"/>
              </a:rPr>
              <a:t>Register Bank</a:t>
            </a:r>
          </a:p>
        </p:txBody>
      </p:sp>
      <p:sp>
        <p:nvSpPr>
          <p:cNvPr id="9283" name="AutoShape 67"/>
          <p:cNvSpPr>
            <a:spLocks noChangeArrowheads="1"/>
          </p:cNvSpPr>
          <p:nvPr/>
        </p:nvSpPr>
        <p:spPr bwMode="auto">
          <a:xfrm>
            <a:off x="6148388" y="3381375"/>
            <a:ext cx="614362" cy="304800"/>
          </a:xfrm>
          <a:prstGeom prst="rightArrow">
            <a:avLst>
              <a:gd name="adj1" fmla="val 50000"/>
              <a:gd name="adj2" fmla="val 50391"/>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4" name="AutoShape 68"/>
          <p:cNvSpPr>
            <a:spLocks noChangeArrowheads="1"/>
          </p:cNvSpPr>
          <p:nvPr/>
        </p:nvSpPr>
        <p:spPr bwMode="auto">
          <a:xfrm>
            <a:off x="2820988" y="4481513"/>
            <a:ext cx="488950" cy="338137"/>
          </a:xfrm>
          <a:prstGeom prst="leftArrow">
            <a:avLst>
              <a:gd name="adj1" fmla="val 44787"/>
              <a:gd name="adj2" fmla="val 37790"/>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5" name="AutoShape 69"/>
          <p:cNvSpPr>
            <a:spLocks noChangeArrowheads="1"/>
          </p:cNvSpPr>
          <p:nvPr/>
        </p:nvSpPr>
        <p:spPr bwMode="auto">
          <a:xfrm>
            <a:off x="3486150" y="4244975"/>
            <a:ext cx="552450" cy="304800"/>
          </a:xfrm>
          <a:prstGeom prst="leftArrow">
            <a:avLst>
              <a:gd name="adj1" fmla="val 55204"/>
              <a:gd name="adj2" fmla="val 67969"/>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6" name="AutoShape 70"/>
          <p:cNvSpPr>
            <a:spLocks noChangeArrowheads="1"/>
          </p:cNvSpPr>
          <p:nvPr/>
        </p:nvSpPr>
        <p:spPr bwMode="auto">
          <a:xfrm rot="10800000">
            <a:off x="3471863" y="5076825"/>
            <a:ext cx="555625" cy="295275"/>
          </a:xfrm>
          <a:prstGeom prst="leftArrow">
            <a:avLst>
              <a:gd name="adj1" fmla="val 50000"/>
              <a:gd name="adj2" fmla="val 64405"/>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7" name="AutoShape 71"/>
          <p:cNvSpPr>
            <a:spLocks noChangeArrowheads="1"/>
          </p:cNvSpPr>
          <p:nvPr/>
        </p:nvSpPr>
        <p:spPr bwMode="auto">
          <a:xfrm>
            <a:off x="2836863" y="3686175"/>
            <a:ext cx="468312" cy="304800"/>
          </a:xfrm>
          <a:prstGeom prst="leftRightArrow">
            <a:avLst>
              <a:gd name="adj1" fmla="val 44787"/>
              <a:gd name="adj2" fmla="val 34044"/>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8" name="AutoShape 72"/>
          <p:cNvSpPr>
            <a:spLocks noChangeArrowheads="1"/>
          </p:cNvSpPr>
          <p:nvPr/>
        </p:nvSpPr>
        <p:spPr bwMode="auto">
          <a:xfrm>
            <a:off x="3486150" y="3398838"/>
            <a:ext cx="552450" cy="304800"/>
          </a:xfrm>
          <a:prstGeom prst="leftArrow">
            <a:avLst>
              <a:gd name="adj1" fmla="val 50000"/>
              <a:gd name="adj2" fmla="val 62036"/>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89" name="AutoShape 73"/>
          <p:cNvSpPr>
            <a:spLocks noChangeArrowheads="1"/>
          </p:cNvSpPr>
          <p:nvPr/>
        </p:nvSpPr>
        <p:spPr bwMode="auto">
          <a:xfrm>
            <a:off x="1414463" y="3686175"/>
            <a:ext cx="533400" cy="304800"/>
          </a:xfrm>
          <a:prstGeom prst="leftRightArrow">
            <a:avLst>
              <a:gd name="adj1" fmla="val 45833"/>
              <a:gd name="adj2" fmla="val 57288"/>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0" name="Rectangle 74"/>
          <p:cNvSpPr>
            <a:spLocks noChangeArrowheads="1"/>
          </p:cNvSpPr>
          <p:nvPr/>
        </p:nvSpPr>
        <p:spPr bwMode="auto">
          <a:xfrm rot="-5400000">
            <a:off x="1262063" y="5286375"/>
            <a:ext cx="152400" cy="1371600"/>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1" name="Rectangle 75"/>
          <p:cNvSpPr>
            <a:spLocks noChangeArrowheads="1"/>
          </p:cNvSpPr>
          <p:nvPr/>
        </p:nvSpPr>
        <p:spPr bwMode="auto">
          <a:xfrm>
            <a:off x="652463" y="1858963"/>
            <a:ext cx="152400" cy="4184650"/>
          </a:xfrm>
          <a:prstGeom prst="rect">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2" name="AutoShape 76"/>
          <p:cNvSpPr>
            <a:spLocks noChangeArrowheads="1"/>
          </p:cNvSpPr>
          <p:nvPr/>
        </p:nvSpPr>
        <p:spPr bwMode="auto">
          <a:xfrm>
            <a:off x="1878013" y="1431925"/>
            <a:ext cx="304800" cy="381000"/>
          </a:xfrm>
          <a:prstGeom prst="upArrow">
            <a:avLst>
              <a:gd name="adj1" fmla="val 50000"/>
              <a:gd name="adj2" fmla="val 31250"/>
            </a:avLst>
          </a:prstGeom>
          <a:solidFill>
            <a:srgbClr val="C0C0C0"/>
          </a:solidFill>
          <a:ln w="12700">
            <a:solidFill>
              <a:schemeClr val="tx1"/>
            </a:solidFill>
            <a:miter lim="800000"/>
            <a:headEnd/>
            <a:tailEnd/>
          </a:ln>
        </p:spPr>
        <p:txBody>
          <a:bodyPr wrap="none"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3" name="Rectangle 77"/>
          <p:cNvSpPr>
            <a:spLocks noChangeArrowheads="1"/>
          </p:cNvSpPr>
          <p:nvPr/>
        </p:nvSpPr>
        <p:spPr bwMode="auto">
          <a:xfrm>
            <a:off x="1682750" y="1160463"/>
            <a:ext cx="746125" cy="271462"/>
          </a:xfrm>
          <a:prstGeom prst="rect">
            <a:avLst/>
          </a:prstGeom>
          <a:noFill/>
          <a:ln w="9525">
            <a:noFill/>
            <a:miter lim="800000"/>
            <a:headEnd/>
            <a:tailEnd/>
          </a:ln>
        </p:spPr>
        <p:txBody>
          <a:bodyPr wrap="none" lIns="92075" tIns="46038" rIns="92075" bIns="46038">
            <a:spAutoFit/>
          </a:bodyPr>
          <a:lstStyle/>
          <a:p>
            <a:pPr defTabSz="911225" fontAlgn="base">
              <a:lnSpc>
                <a:spcPct val="90000"/>
              </a:lnSpc>
              <a:spcBef>
                <a:spcPct val="0"/>
              </a:spcBef>
              <a:spcAft>
                <a:spcPct val="0"/>
              </a:spcAft>
            </a:pPr>
            <a:r>
              <a:rPr lang="en-US" sz="1300" b="1">
                <a:solidFill>
                  <a:srgbClr val="000000"/>
                </a:solidFill>
                <a:cs typeface="Arial" pitchFamily="34" charset="0"/>
              </a:rPr>
              <a:t>A[31:0]</a:t>
            </a:r>
          </a:p>
        </p:txBody>
      </p:sp>
      <p:sp>
        <p:nvSpPr>
          <p:cNvPr id="9294" name="Rectangle 78"/>
          <p:cNvSpPr>
            <a:spLocks noChangeArrowheads="1"/>
          </p:cNvSpPr>
          <p:nvPr/>
        </p:nvSpPr>
        <p:spPr bwMode="auto">
          <a:xfrm>
            <a:off x="1085850" y="1160463"/>
            <a:ext cx="531813" cy="271462"/>
          </a:xfrm>
          <a:prstGeom prst="rect">
            <a:avLst/>
          </a:prstGeom>
          <a:noFill/>
          <a:ln w="9525">
            <a:noFill/>
            <a:miter lim="800000"/>
            <a:headEnd/>
            <a:tailEnd/>
          </a:ln>
        </p:spPr>
        <p:txBody>
          <a:bodyPr wrap="none" lIns="92075" tIns="46038" rIns="92075" bIns="46038">
            <a:spAutoFit/>
          </a:bodyPr>
          <a:lstStyle/>
          <a:p>
            <a:pPr defTabSz="911225" fontAlgn="base">
              <a:lnSpc>
                <a:spcPct val="90000"/>
              </a:lnSpc>
              <a:spcBef>
                <a:spcPct val="0"/>
              </a:spcBef>
              <a:spcAft>
                <a:spcPct val="0"/>
              </a:spcAft>
            </a:pPr>
            <a:r>
              <a:rPr lang="en-US" sz="1300" b="1">
                <a:solidFill>
                  <a:srgbClr val="000000"/>
                </a:solidFill>
                <a:cs typeface="Arial" pitchFamily="34" charset="0"/>
              </a:rPr>
              <a:t>ABE</a:t>
            </a:r>
          </a:p>
        </p:txBody>
      </p:sp>
      <p:sp>
        <p:nvSpPr>
          <p:cNvPr id="9295" name="Line 79"/>
          <p:cNvSpPr>
            <a:spLocks noChangeShapeType="1"/>
          </p:cNvSpPr>
          <p:nvPr/>
        </p:nvSpPr>
        <p:spPr bwMode="auto">
          <a:xfrm>
            <a:off x="1344613" y="1431925"/>
            <a:ext cx="0" cy="381000"/>
          </a:xfrm>
          <a:prstGeom prst="line">
            <a:avLst/>
          </a:prstGeom>
          <a:noFill/>
          <a:ln w="19050">
            <a:solidFill>
              <a:schemeClr val="tx1"/>
            </a:solidFill>
            <a:round/>
            <a:headEnd/>
            <a:tailEnd type="triangle" w="med" len="med"/>
          </a:ln>
        </p:spPr>
        <p:txBody>
          <a:bodyPr wrap="none" lIns="93662" tIns="47625" rIns="93662" bIns="47625" anchor="ctr">
            <a:spAutoFit/>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9296" name="Rectangle 80"/>
          <p:cNvSpPr>
            <a:spLocks noChangeArrowheads="1"/>
          </p:cNvSpPr>
          <p:nvPr/>
        </p:nvSpPr>
        <p:spPr bwMode="gray">
          <a:xfrm>
            <a:off x="3459163" y="5159375"/>
            <a:ext cx="90487" cy="134938"/>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7" name="Rectangle 81"/>
          <p:cNvSpPr>
            <a:spLocks noChangeArrowheads="1"/>
          </p:cNvSpPr>
          <p:nvPr/>
        </p:nvSpPr>
        <p:spPr bwMode="gray">
          <a:xfrm>
            <a:off x="3275013" y="4583113"/>
            <a:ext cx="76200" cy="136525"/>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8" name="Rectangle 82"/>
          <p:cNvSpPr>
            <a:spLocks noChangeArrowheads="1"/>
          </p:cNvSpPr>
          <p:nvPr/>
        </p:nvSpPr>
        <p:spPr bwMode="gray">
          <a:xfrm>
            <a:off x="766763" y="5902325"/>
            <a:ext cx="76200" cy="141288"/>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299" name="Rectangle 83"/>
          <p:cNvSpPr>
            <a:spLocks noChangeArrowheads="1"/>
          </p:cNvSpPr>
          <p:nvPr/>
        </p:nvSpPr>
        <p:spPr bwMode="gray">
          <a:xfrm rot="-5400000">
            <a:off x="1910557" y="5820569"/>
            <a:ext cx="76200" cy="141287"/>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00" name="Rectangle 84"/>
          <p:cNvSpPr>
            <a:spLocks noChangeArrowheads="1"/>
          </p:cNvSpPr>
          <p:nvPr/>
        </p:nvSpPr>
        <p:spPr bwMode="gray">
          <a:xfrm rot="10800000">
            <a:off x="773113" y="2778125"/>
            <a:ext cx="74612" cy="141288"/>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01" name="Rectangle 85"/>
          <p:cNvSpPr>
            <a:spLocks noChangeArrowheads="1"/>
          </p:cNvSpPr>
          <p:nvPr/>
        </p:nvSpPr>
        <p:spPr bwMode="gray">
          <a:xfrm rot="10800000">
            <a:off x="766763" y="1870075"/>
            <a:ext cx="76200" cy="139700"/>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02" name="AutoShape 86"/>
          <p:cNvSpPr>
            <a:spLocks noChangeArrowheads="1"/>
          </p:cNvSpPr>
          <p:nvPr/>
        </p:nvSpPr>
        <p:spPr bwMode="auto">
          <a:xfrm>
            <a:off x="3648075" y="2727325"/>
            <a:ext cx="1060450" cy="304800"/>
          </a:xfrm>
          <a:prstGeom prst="leftArrow">
            <a:avLst>
              <a:gd name="adj1" fmla="val 55204"/>
              <a:gd name="adj2" fmla="val 53557"/>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03" name="Rectangle 87"/>
          <p:cNvSpPr>
            <a:spLocks noChangeArrowheads="1"/>
          </p:cNvSpPr>
          <p:nvPr/>
        </p:nvSpPr>
        <p:spPr bwMode="gray">
          <a:xfrm rot="5400000" flipV="1">
            <a:off x="4577556" y="2707482"/>
            <a:ext cx="85725" cy="157162"/>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04" name="Text Box 88"/>
          <p:cNvSpPr txBox="1">
            <a:spLocks noChangeArrowheads="1"/>
          </p:cNvSpPr>
          <p:nvPr/>
        </p:nvSpPr>
        <p:spPr bwMode="gray">
          <a:xfrm>
            <a:off x="6762750" y="3856038"/>
            <a:ext cx="914400" cy="333375"/>
          </a:xfrm>
          <a:prstGeom prst="rect">
            <a:avLst/>
          </a:prstGeom>
          <a:noFill/>
          <a:ln w="9525">
            <a:noFill/>
            <a:miter lim="800000"/>
            <a:headEnd/>
            <a:tailEnd/>
          </a:ln>
        </p:spPr>
        <p:txBody>
          <a:bodyPr lIns="93662" tIns="47625" rIns="93662" bIns="47625">
            <a:spAutoFit/>
          </a:bodyPr>
          <a:lstStyle/>
          <a:p>
            <a:pPr fontAlgn="base">
              <a:lnSpc>
                <a:spcPct val="120000"/>
              </a:lnSpc>
              <a:spcBef>
                <a:spcPct val="0"/>
              </a:spcBef>
              <a:spcAft>
                <a:spcPct val="0"/>
              </a:spcAft>
            </a:pPr>
            <a:r>
              <a:rPr lang="en-US" sz="1300" b="1">
                <a:solidFill>
                  <a:prstClr val="white"/>
                </a:solidFill>
                <a:cs typeface="Arial" pitchFamily="34" charset="0"/>
              </a:rPr>
              <a:t>and</a:t>
            </a:r>
          </a:p>
        </p:txBody>
      </p:sp>
      <p:sp>
        <p:nvSpPr>
          <p:cNvPr id="9305" name="Text Box 89"/>
          <p:cNvSpPr txBox="1">
            <a:spLocks noChangeArrowheads="1"/>
          </p:cNvSpPr>
          <p:nvPr/>
        </p:nvSpPr>
        <p:spPr bwMode="gray">
          <a:xfrm>
            <a:off x="6762750" y="4576763"/>
            <a:ext cx="914400" cy="492125"/>
          </a:xfrm>
          <a:prstGeom prst="rect">
            <a:avLst/>
          </a:prstGeom>
          <a:noFill/>
          <a:ln w="9525">
            <a:noFill/>
            <a:miter lim="800000"/>
            <a:headEnd/>
            <a:tailEnd/>
          </a:ln>
        </p:spPr>
        <p:txBody>
          <a:bodyPr lIns="93662" tIns="47625" rIns="93662" bIns="47625">
            <a:spAutoFit/>
          </a:bodyPr>
          <a:lstStyle/>
          <a:p>
            <a:pPr fontAlgn="base">
              <a:spcBef>
                <a:spcPct val="0"/>
              </a:spcBef>
              <a:spcAft>
                <a:spcPct val="0"/>
              </a:spcAft>
            </a:pPr>
            <a:r>
              <a:rPr lang="en-US" sz="1300" b="1">
                <a:solidFill>
                  <a:prstClr val="white"/>
                </a:solidFill>
                <a:cs typeface="Arial" pitchFamily="34" charset="0"/>
              </a:rPr>
              <a:t>Control Logic</a:t>
            </a:r>
          </a:p>
        </p:txBody>
      </p:sp>
      <p:sp>
        <p:nvSpPr>
          <p:cNvPr id="9306" name="Text Box 90"/>
          <p:cNvSpPr txBox="1">
            <a:spLocks noChangeArrowheads="1"/>
          </p:cNvSpPr>
          <p:nvPr/>
        </p:nvSpPr>
        <p:spPr bwMode="gray">
          <a:xfrm>
            <a:off x="3721100" y="2732088"/>
            <a:ext cx="1019175" cy="277812"/>
          </a:xfrm>
          <a:prstGeom prst="rect">
            <a:avLst/>
          </a:prstGeom>
          <a:noFill/>
          <a:ln w="9525">
            <a:noFill/>
            <a:miter lim="800000"/>
            <a:headEnd/>
            <a:tailEnd/>
          </a:ln>
        </p:spPr>
        <p:txBody>
          <a:bodyPr lIns="93662" tIns="47625" rIns="93662" bIns="47625">
            <a:spAutoFit/>
          </a:bodyPr>
          <a:lstStyle/>
          <a:p>
            <a:pPr fontAlgn="base">
              <a:spcBef>
                <a:spcPct val="0"/>
              </a:spcBef>
              <a:spcAft>
                <a:spcPct val="0"/>
              </a:spcAft>
            </a:pPr>
            <a:r>
              <a:rPr lang="en-US" sz="1200">
                <a:solidFill>
                  <a:prstClr val="black"/>
                </a:solidFill>
                <a:cs typeface="Arial" pitchFamily="34" charset="0"/>
              </a:rPr>
              <a:t>PC Update</a:t>
            </a:r>
          </a:p>
        </p:txBody>
      </p:sp>
      <p:sp>
        <p:nvSpPr>
          <p:cNvPr id="9307" name="Rectangle 91"/>
          <p:cNvSpPr>
            <a:spLocks noChangeArrowheads="1"/>
          </p:cNvSpPr>
          <p:nvPr/>
        </p:nvSpPr>
        <p:spPr bwMode="auto">
          <a:xfrm>
            <a:off x="4038600" y="3146425"/>
            <a:ext cx="2109788" cy="777875"/>
          </a:xfrm>
          <a:prstGeom prst="rect">
            <a:avLst/>
          </a:prstGeom>
          <a:solidFill>
            <a:schemeClr val="tx2"/>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08" name="Rectangle 92"/>
          <p:cNvSpPr>
            <a:spLocks noChangeArrowheads="1"/>
          </p:cNvSpPr>
          <p:nvPr/>
        </p:nvSpPr>
        <p:spPr bwMode="gray">
          <a:xfrm>
            <a:off x="4038600" y="3162300"/>
            <a:ext cx="2109788" cy="284163"/>
          </a:xfrm>
          <a:prstGeom prst="rect">
            <a:avLst/>
          </a:prstGeom>
          <a:noFill/>
          <a:ln w="12700">
            <a:noFill/>
            <a:miter lim="800000"/>
            <a:headEnd/>
            <a:tailEnd/>
          </a:ln>
        </p:spPr>
        <p:txBody>
          <a:bodyPr lIns="92075" tIns="46038" rIns="92075" bIns="46038">
            <a:spAutoFit/>
          </a:bodyPr>
          <a:lstStyle/>
          <a:p>
            <a:pPr defTabSz="911225" fontAlgn="base">
              <a:lnSpc>
                <a:spcPct val="90000"/>
              </a:lnSpc>
              <a:spcBef>
                <a:spcPct val="0"/>
              </a:spcBef>
              <a:spcAft>
                <a:spcPct val="0"/>
              </a:spcAft>
            </a:pPr>
            <a:r>
              <a:rPr lang="en-US" sz="1400" b="1">
                <a:solidFill>
                  <a:prstClr val="white"/>
                </a:solidFill>
                <a:cs typeface="Arial" pitchFamily="34" charset="0"/>
              </a:rPr>
              <a:t>Decode Stage</a:t>
            </a:r>
          </a:p>
        </p:txBody>
      </p:sp>
      <p:sp>
        <p:nvSpPr>
          <p:cNvPr id="9309" name="Rectangle 93"/>
          <p:cNvSpPr>
            <a:spLocks noChangeArrowheads="1"/>
          </p:cNvSpPr>
          <p:nvPr/>
        </p:nvSpPr>
        <p:spPr bwMode="gray">
          <a:xfrm>
            <a:off x="4541838" y="3489325"/>
            <a:ext cx="1606550" cy="434975"/>
          </a:xfrm>
          <a:prstGeom prst="rect">
            <a:avLst/>
          </a:prstGeom>
          <a:noFill/>
          <a:ln w="12700">
            <a:solidFill>
              <a:schemeClr val="tx1"/>
            </a:solidFill>
            <a:miter lim="800000"/>
            <a:headEnd/>
            <a:tailEnd/>
          </a:ln>
        </p:spPr>
        <p:txBody>
          <a:bodyPr lIns="92075" tIns="46038" rIns="92075" bIns="46038">
            <a:spAutoFit/>
          </a:bodyPr>
          <a:lstStyle/>
          <a:p>
            <a:pPr algn="r" defTabSz="911225" fontAlgn="base">
              <a:lnSpc>
                <a:spcPct val="90000"/>
              </a:lnSpc>
              <a:spcBef>
                <a:spcPct val="0"/>
              </a:spcBef>
              <a:spcAft>
                <a:spcPct val="0"/>
              </a:spcAft>
            </a:pPr>
            <a:r>
              <a:rPr lang="en-US" sz="1200" b="1">
                <a:solidFill>
                  <a:prstClr val="white"/>
                </a:solidFill>
                <a:cs typeface="Arial" pitchFamily="34" charset="0"/>
              </a:rPr>
              <a:t>Instruction Decompression</a:t>
            </a:r>
          </a:p>
        </p:txBody>
      </p:sp>
      <p:sp>
        <p:nvSpPr>
          <p:cNvPr id="9310" name="AutoShape 94"/>
          <p:cNvSpPr>
            <a:spLocks noChangeArrowheads="1"/>
          </p:cNvSpPr>
          <p:nvPr/>
        </p:nvSpPr>
        <p:spPr bwMode="auto">
          <a:xfrm>
            <a:off x="2571750" y="1300163"/>
            <a:ext cx="1308100" cy="304800"/>
          </a:xfrm>
          <a:prstGeom prst="rightArrow">
            <a:avLst>
              <a:gd name="adj1" fmla="val 46870"/>
              <a:gd name="adj2" fmla="val 58375"/>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11" name="Rectangle 95"/>
          <p:cNvSpPr>
            <a:spLocks noChangeArrowheads="1"/>
          </p:cNvSpPr>
          <p:nvPr/>
        </p:nvSpPr>
        <p:spPr bwMode="gray">
          <a:xfrm rot="5400000" flipV="1">
            <a:off x="2608262" y="1463676"/>
            <a:ext cx="85725" cy="133350"/>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12" name="AutoShape 96"/>
          <p:cNvSpPr>
            <a:spLocks noChangeArrowheads="1"/>
          </p:cNvSpPr>
          <p:nvPr/>
        </p:nvSpPr>
        <p:spPr bwMode="auto">
          <a:xfrm>
            <a:off x="2852738" y="1800225"/>
            <a:ext cx="1574800" cy="304800"/>
          </a:xfrm>
          <a:prstGeom prst="leftArrow">
            <a:avLst>
              <a:gd name="adj1" fmla="val 55204"/>
              <a:gd name="adj2" fmla="val 66114"/>
            </a:avLst>
          </a:prstGeom>
          <a:solidFill>
            <a:schemeClr val="bg1"/>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13" name="Rectangle 97"/>
          <p:cNvSpPr>
            <a:spLocks noChangeArrowheads="1"/>
          </p:cNvSpPr>
          <p:nvPr/>
        </p:nvSpPr>
        <p:spPr bwMode="gray">
          <a:xfrm rot="5400000" flipV="1">
            <a:off x="4298156" y="1777207"/>
            <a:ext cx="85725" cy="157162"/>
          </a:xfrm>
          <a:prstGeom prst="rect">
            <a:avLst/>
          </a:prstGeom>
          <a:solidFill>
            <a:schemeClr val="bg1"/>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14" name="Text Box 98"/>
          <p:cNvSpPr txBox="1">
            <a:spLocks noChangeArrowheads="1"/>
          </p:cNvSpPr>
          <p:nvPr/>
        </p:nvSpPr>
        <p:spPr bwMode="auto">
          <a:xfrm>
            <a:off x="3192463" y="1806575"/>
            <a:ext cx="998537" cy="277813"/>
          </a:xfrm>
          <a:prstGeom prst="rect">
            <a:avLst/>
          </a:prstGeom>
          <a:noFill/>
          <a:ln w="9525">
            <a:noFill/>
            <a:miter lim="800000"/>
            <a:headEnd/>
            <a:tailEnd/>
          </a:ln>
        </p:spPr>
        <p:txBody>
          <a:bodyPr wrap="none" lIns="93662" tIns="47625" rIns="93662" bIns="47625">
            <a:spAutoFit/>
          </a:bodyPr>
          <a:lstStyle/>
          <a:p>
            <a:pPr fontAlgn="base">
              <a:spcBef>
                <a:spcPct val="0"/>
              </a:spcBef>
              <a:spcAft>
                <a:spcPct val="0"/>
              </a:spcAft>
            </a:pPr>
            <a:r>
              <a:rPr lang="en-US" sz="1200">
                <a:solidFill>
                  <a:prstClr val="black"/>
                </a:solidFill>
                <a:cs typeface="Arial" pitchFamily="34" charset="0"/>
              </a:rPr>
              <a:t>Incrementer</a:t>
            </a:r>
          </a:p>
        </p:txBody>
      </p:sp>
      <p:sp>
        <p:nvSpPr>
          <p:cNvPr id="9315" name="AutoShape 99"/>
          <p:cNvSpPr>
            <a:spLocks noChangeArrowheads="1"/>
          </p:cNvSpPr>
          <p:nvPr/>
        </p:nvSpPr>
        <p:spPr bwMode="auto">
          <a:xfrm>
            <a:off x="5664200" y="3963988"/>
            <a:ext cx="412750" cy="1997075"/>
          </a:xfrm>
          <a:prstGeom prst="upDownArrow">
            <a:avLst>
              <a:gd name="adj1" fmla="val 39231"/>
              <a:gd name="adj2" fmla="val 47309"/>
            </a:avLst>
          </a:prstGeom>
          <a:solidFill>
            <a:srgbClr val="C0C0C0"/>
          </a:solidFill>
          <a:ln w="12700">
            <a:solidFill>
              <a:schemeClr val="tx1"/>
            </a:solid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16" name="Rectangle 100"/>
          <p:cNvSpPr>
            <a:spLocks noChangeArrowheads="1"/>
          </p:cNvSpPr>
          <p:nvPr/>
        </p:nvSpPr>
        <p:spPr bwMode="auto">
          <a:xfrm rot="10800000">
            <a:off x="5741988" y="4356100"/>
            <a:ext cx="76200" cy="136525"/>
          </a:xfrm>
          <a:prstGeom prst="rect">
            <a:avLst/>
          </a:prstGeom>
          <a:solidFill>
            <a:srgbClr val="C0C0C0"/>
          </a:solidFill>
          <a:ln w="9525">
            <a:noFill/>
            <a:miter lim="800000"/>
            <a:headEnd/>
            <a:tailEnd/>
          </a:ln>
        </p:spPr>
        <p:txBody>
          <a:bodyPr lIns="93662" tIns="47625" rIns="93662" bIns="47625" anchor="ctr">
            <a:spAutoFit/>
          </a:bodyPr>
          <a:lstStyle/>
          <a:p>
            <a:pPr fontAlgn="base">
              <a:spcBef>
                <a:spcPct val="0"/>
              </a:spcBef>
              <a:spcAft>
                <a:spcPct val="0"/>
              </a:spcAft>
            </a:pPr>
            <a:endParaRPr lang="en-US">
              <a:solidFill>
                <a:prstClr val="black"/>
              </a:solidFill>
              <a:cs typeface="Arial" pitchFamily="34" charset="0"/>
            </a:endParaRPr>
          </a:p>
        </p:txBody>
      </p:sp>
      <p:sp>
        <p:nvSpPr>
          <p:cNvPr id="9317" name="Text Box 101"/>
          <p:cNvSpPr txBox="1">
            <a:spLocks noChangeArrowheads="1"/>
          </p:cNvSpPr>
          <p:nvPr/>
        </p:nvSpPr>
        <p:spPr bwMode="auto">
          <a:xfrm>
            <a:off x="2244725" y="2168525"/>
            <a:ext cx="276225"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1000" b="1">
                <a:solidFill>
                  <a:prstClr val="black"/>
                </a:solidFill>
                <a:cs typeface="Arial" pitchFamily="34" charset="0"/>
              </a:rPr>
              <a:t>P</a:t>
            </a:r>
          </a:p>
          <a:p>
            <a:pPr fontAlgn="base">
              <a:spcBef>
                <a:spcPct val="0"/>
              </a:spcBef>
              <a:spcAft>
                <a:spcPct val="0"/>
              </a:spcAft>
            </a:pPr>
            <a:r>
              <a:rPr lang="en-US" sz="1000" b="1">
                <a:solidFill>
                  <a:prstClr val="black"/>
                </a:solidFill>
                <a:cs typeface="Arial" pitchFamily="34" charset="0"/>
              </a:rPr>
              <a:t>C</a:t>
            </a:r>
          </a:p>
        </p:txBody>
      </p:sp>
      <p:sp>
        <p:nvSpPr>
          <p:cNvPr id="9318" name="Text Box 102"/>
          <p:cNvSpPr txBox="1">
            <a:spLocks noChangeArrowheads="1"/>
          </p:cNvSpPr>
          <p:nvPr/>
        </p:nvSpPr>
        <p:spPr bwMode="auto">
          <a:xfrm>
            <a:off x="1085850" y="3336925"/>
            <a:ext cx="431800" cy="1373188"/>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pitchFamily="34" charset="0"/>
              </a:rPr>
              <a:t>A</a:t>
            </a:r>
          </a:p>
          <a:p>
            <a:pPr fontAlgn="base">
              <a:spcBef>
                <a:spcPct val="0"/>
              </a:spcBef>
              <a:spcAft>
                <a:spcPct val="0"/>
              </a:spcAft>
            </a:pPr>
            <a:endParaRPr lang="en-US" sz="1200">
              <a:solidFill>
                <a:prstClr val="black"/>
              </a:solidFill>
              <a:cs typeface="Arial" pitchFamily="34" charset="0"/>
            </a:endParaRPr>
          </a:p>
          <a:p>
            <a:pPr fontAlgn="base">
              <a:spcBef>
                <a:spcPct val="0"/>
              </a:spcBef>
              <a:spcAft>
                <a:spcPct val="0"/>
              </a:spcAft>
            </a:pPr>
            <a:r>
              <a:rPr lang="en-US" sz="1200">
                <a:solidFill>
                  <a:prstClr val="black"/>
                </a:solidFill>
                <a:cs typeface="Arial" pitchFamily="34" charset="0"/>
              </a:rPr>
              <a:t>B</a:t>
            </a:r>
          </a:p>
          <a:p>
            <a:pPr fontAlgn="base">
              <a:spcBef>
                <a:spcPct val="0"/>
              </a:spcBef>
              <a:spcAft>
                <a:spcPct val="0"/>
              </a:spcAft>
            </a:pPr>
            <a:r>
              <a:rPr lang="en-US" sz="1200">
                <a:solidFill>
                  <a:prstClr val="black"/>
                </a:solidFill>
                <a:cs typeface="Arial" pitchFamily="34" charset="0"/>
              </a:rPr>
              <a:t>u</a:t>
            </a:r>
          </a:p>
          <a:p>
            <a:pPr fontAlgn="base">
              <a:spcBef>
                <a:spcPct val="0"/>
              </a:spcBef>
              <a:spcAft>
                <a:spcPct val="0"/>
              </a:spcAft>
            </a:pPr>
            <a:r>
              <a:rPr lang="en-US" sz="1200">
                <a:solidFill>
                  <a:prstClr val="black"/>
                </a:solidFill>
                <a:cs typeface="Arial" pitchFamily="34" charset="0"/>
              </a:rPr>
              <a:t>s</a:t>
            </a:r>
          </a:p>
        </p:txBody>
      </p:sp>
      <p:sp>
        <p:nvSpPr>
          <p:cNvPr id="9319" name="Text Box 103"/>
          <p:cNvSpPr txBox="1">
            <a:spLocks noChangeArrowheads="1"/>
          </p:cNvSpPr>
          <p:nvPr/>
        </p:nvSpPr>
        <p:spPr bwMode="auto">
          <a:xfrm>
            <a:off x="3182938" y="3336925"/>
            <a:ext cx="431800" cy="1373188"/>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pitchFamily="34" charset="0"/>
              </a:rPr>
              <a:t>B</a:t>
            </a:r>
          </a:p>
          <a:p>
            <a:pPr fontAlgn="base">
              <a:spcBef>
                <a:spcPct val="0"/>
              </a:spcBef>
              <a:spcAft>
                <a:spcPct val="0"/>
              </a:spcAft>
            </a:pPr>
            <a:endParaRPr lang="en-US" sz="1200">
              <a:solidFill>
                <a:prstClr val="black"/>
              </a:solidFill>
              <a:cs typeface="Arial" pitchFamily="34" charset="0"/>
            </a:endParaRPr>
          </a:p>
          <a:p>
            <a:pPr fontAlgn="base">
              <a:spcBef>
                <a:spcPct val="0"/>
              </a:spcBef>
              <a:spcAft>
                <a:spcPct val="0"/>
              </a:spcAft>
            </a:pPr>
            <a:r>
              <a:rPr lang="en-US" sz="1200">
                <a:solidFill>
                  <a:prstClr val="black"/>
                </a:solidFill>
                <a:cs typeface="Arial" pitchFamily="34" charset="0"/>
              </a:rPr>
              <a:t>B</a:t>
            </a:r>
          </a:p>
          <a:p>
            <a:pPr fontAlgn="base">
              <a:spcBef>
                <a:spcPct val="0"/>
              </a:spcBef>
              <a:spcAft>
                <a:spcPct val="0"/>
              </a:spcAft>
            </a:pPr>
            <a:r>
              <a:rPr lang="en-US" sz="1200">
                <a:solidFill>
                  <a:prstClr val="black"/>
                </a:solidFill>
                <a:cs typeface="Arial" pitchFamily="34" charset="0"/>
              </a:rPr>
              <a:t>u</a:t>
            </a:r>
          </a:p>
          <a:p>
            <a:pPr fontAlgn="base">
              <a:spcBef>
                <a:spcPct val="0"/>
              </a:spcBef>
              <a:spcAft>
                <a:spcPct val="0"/>
              </a:spcAft>
            </a:pPr>
            <a:r>
              <a:rPr lang="en-US" sz="1200">
                <a:solidFill>
                  <a:prstClr val="black"/>
                </a:solidFill>
                <a:cs typeface="Arial" pitchFamily="34" charset="0"/>
              </a:rPr>
              <a:t>s</a:t>
            </a:r>
          </a:p>
        </p:txBody>
      </p:sp>
      <p:sp>
        <p:nvSpPr>
          <p:cNvPr id="9320" name="Text Box 104"/>
          <p:cNvSpPr txBox="1">
            <a:spLocks noChangeArrowheads="1"/>
          </p:cNvSpPr>
          <p:nvPr/>
        </p:nvSpPr>
        <p:spPr bwMode="auto">
          <a:xfrm>
            <a:off x="476250" y="3049588"/>
            <a:ext cx="508000" cy="1922462"/>
          </a:xfrm>
          <a:prstGeom prst="rect">
            <a:avLst/>
          </a:prstGeom>
          <a:noFill/>
          <a:ln w="9525">
            <a:noFill/>
            <a:miter lim="800000"/>
            <a:headEnd/>
            <a:tailEnd/>
          </a:ln>
        </p:spPr>
        <p:txBody>
          <a:bodyPr>
            <a:spAutoFit/>
          </a:bodyPr>
          <a:lstStyle/>
          <a:p>
            <a:pPr fontAlgn="base">
              <a:spcBef>
                <a:spcPct val="0"/>
              </a:spcBef>
              <a:spcAft>
                <a:spcPct val="0"/>
              </a:spcAft>
            </a:pPr>
            <a:r>
              <a:rPr lang="en-US" sz="1200">
                <a:solidFill>
                  <a:prstClr val="black"/>
                </a:solidFill>
                <a:cs typeface="Arial" pitchFamily="34" charset="0"/>
              </a:rPr>
              <a:t>A</a:t>
            </a:r>
          </a:p>
          <a:p>
            <a:pPr fontAlgn="base">
              <a:spcBef>
                <a:spcPct val="0"/>
              </a:spcBef>
              <a:spcAft>
                <a:spcPct val="0"/>
              </a:spcAft>
            </a:pPr>
            <a:r>
              <a:rPr lang="en-US" sz="1200">
                <a:solidFill>
                  <a:prstClr val="black"/>
                </a:solidFill>
                <a:cs typeface="Arial" pitchFamily="34" charset="0"/>
              </a:rPr>
              <a:t>L</a:t>
            </a:r>
          </a:p>
          <a:p>
            <a:pPr fontAlgn="base">
              <a:spcBef>
                <a:spcPct val="0"/>
              </a:spcBef>
              <a:spcAft>
                <a:spcPct val="0"/>
              </a:spcAft>
            </a:pPr>
            <a:r>
              <a:rPr lang="en-US" sz="1200">
                <a:solidFill>
                  <a:prstClr val="black"/>
                </a:solidFill>
                <a:cs typeface="Arial" pitchFamily="34" charset="0"/>
              </a:rPr>
              <a:t>U</a:t>
            </a:r>
          </a:p>
          <a:p>
            <a:pPr fontAlgn="base">
              <a:spcBef>
                <a:spcPct val="0"/>
              </a:spcBef>
              <a:spcAft>
                <a:spcPct val="0"/>
              </a:spcAft>
            </a:pPr>
            <a:endParaRPr lang="en-US" sz="1200">
              <a:solidFill>
                <a:prstClr val="black"/>
              </a:solidFill>
              <a:cs typeface="Arial" pitchFamily="34" charset="0"/>
            </a:endParaRPr>
          </a:p>
          <a:p>
            <a:pPr fontAlgn="base">
              <a:spcBef>
                <a:spcPct val="0"/>
              </a:spcBef>
              <a:spcAft>
                <a:spcPct val="0"/>
              </a:spcAft>
            </a:pPr>
            <a:r>
              <a:rPr lang="en-US" sz="1200">
                <a:solidFill>
                  <a:prstClr val="black"/>
                </a:solidFill>
                <a:cs typeface="Arial" pitchFamily="34" charset="0"/>
              </a:rPr>
              <a:t>B</a:t>
            </a:r>
          </a:p>
          <a:p>
            <a:pPr fontAlgn="base">
              <a:spcBef>
                <a:spcPct val="0"/>
              </a:spcBef>
              <a:spcAft>
                <a:spcPct val="0"/>
              </a:spcAft>
            </a:pPr>
            <a:r>
              <a:rPr lang="en-US" sz="1200">
                <a:solidFill>
                  <a:prstClr val="black"/>
                </a:solidFill>
                <a:cs typeface="Arial" pitchFamily="34" charset="0"/>
              </a:rPr>
              <a:t>u</a:t>
            </a:r>
          </a:p>
          <a:p>
            <a:pPr fontAlgn="base">
              <a:spcBef>
                <a:spcPct val="0"/>
              </a:spcBef>
              <a:spcAft>
                <a:spcPct val="0"/>
              </a:spcAft>
            </a:pPr>
            <a:r>
              <a:rPr lang="en-US" sz="1200">
                <a:solidFill>
                  <a:prstClr val="black"/>
                </a:solidFill>
                <a:cs typeface="Arial" pitchFamily="34" charset="0"/>
              </a:rPr>
              <a:t>s</a:t>
            </a:r>
          </a:p>
        </p:txBody>
      </p:sp>
      <p:sp>
        <p:nvSpPr>
          <p:cNvPr id="105" name="Date Placeholder 104"/>
          <p:cNvSpPr>
            <a:spLocks noGrp="1"/>
          </p:cNvSpPr>
          <p:nvPr>
            <p:ph type="dt" sz="half" idx="4294967295"/>
          </p:nvPr>
        </p:nvSpPr>
        <p:spPr>
          <a:xfrm>
            <a:off x="457200" y="6356350"/>
            <a:ext cx="2133600" cy="365125"/>
          </a:xfrm>
          <a:prstGeom prst="rect">
            <a:avLst/>
          </a:prstGeom>
        </p:spPr>
        <p:txBody>
          <a:bodyPr/>
          <a:lstStyle/>
          <a:p>
            <a:pPr>
              <a:defRPr/>
            </a:pPr>
            <a:fld id="{23F797F6-FD6F-4BE7-96CA-5333A1F58B02}"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195312169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tIns="10800" bIns="10800"/>
          <a:lstStyle/>
          <a:p>
            <a:pPr algn="l" eaLnBrk="1" hangingPunct="1"/>
            <a:r>
              <a:rPr lang="en-US" sz="3200" smtClean="0">
                <a:solidFill>
                  <a:schemeClr val="accent1"/>
                </a:solidFill>
              </a:rPr>
              <a:t>ARM and Thumb Performance</a:t>
            </a:r>
          </a:p>
        </p:txBody>
      </p:sp>
      <p:sp>
        <p:nvSpPr>
          <p:cNvPr id="1028" name="Text Box 3"/>
          <p:cNvSpPr txBox="1">
            <a:spLocks noChangeArrowheads="1"/>
          </p:cNvSpPr>
          <p:nvPr/>
        </p:nvSpPr>
        <p:spPr bwMode="auto">
          <a:xfrm>
            <a:off x="3265488" y="5421313"/>
            <a:ext cx="2763837" cy="304800"/>
          </a:xfrm>
          <a:prstGeom prst="rect">
            <a:avLst/>
          </a:prstGeom>
          <a:noFill/>
          <a:ln w="12700">
            <a:noFill/>
            <a:miter lim="800000"/>
            <a:headEnd/>
            <a:tailEnd/>
          </a:ln>
        </p:spPr>
        <p:txBody>
          <a:bodyPr wrap="none" anchor="ctr">
            <a:spAutoFit/>
          </a:bodyPr>
          <a:lstStyle/>
          <a:p>
            <a:pPr fontAlgn="base">
              <a:spcBef>
                <a:spcPct val="0"/>
              </a:spcBef>
              <a:spcAft>
                <a:spcPct val="0"/>
              </a:spcAft>
            </a:pPr>
            <a:r>
              <a:rPr lang="en-GB" sz="1400" b="1">
                <a:solidFill>
                  <a:prstClr val="black"/>
                </a:solidFill>
                <a:cs typeface="Arial" pitchFamily="34" charset="0"/>
              </a:rPr>
              <a:t>Memory width (zero wait state)</a:t>
            </a:r>
          </a:p>
        </p:txBody>
      </p:sp>
      <p:graphicFrame>
        <p:nvGraphicFramePr>
          <p:cNvPr id="6" name="Object 4"/>
          <p:cNvGraphicFramePr>
            <a:graphicFrameLocks noChangeAspect="1"/>
          </p:cNvGraphicFramePr>
          <p:nvPr/>
        </p:nvGraphicFramePr>
        <p:xfrm>
          <a:off x="1762125" y="1395413"/>
          <a:ext cx="6096000" cy="4067175"/>
        </p:xfrm>
        <a:graphic>
          <a:graphicData uri="http://schemas.openxmlformats.org/drawingml/2006/chart">
            <c:chart xmlns:c="http://schemas.openxmlformats.org/drawingml/2006/chart" xmlns:r="http://schemas.openxmlformats.org/officeDocument/2006/relationships" r:id="rId3"/>
          </a:graphicData>
        </a:graphic>
      </p:graphicFrame>
      <p:sp>
        <p:nvSpPr>
          <p:cNvPr id="1029" name="Text Box 5"/>
          <p:cNvSpPr txBox="1">
            <a:spLocks noChangeArrowheads="1"/>
          </p:cNvSpPr>
          <p:nvPr/>
        </p:nvSpPr>
        <p:spPr bwMode="auto">
          <a:xfrm>
            <a:off x="247650" y="2740025"/>
            <a:ext cx="1700213" cy="517525"/>
          </a:xfrm>
          <a:prstGeom prst="rect">
            <a:avLst/>
          </a:prstGeom>
          <a:noFill/>
          <a:ln w="12700">
            <a:noFill/>
            <a:miter lim="800000"/>
            <a:headEnd/>
            <a:tailEnd/>
          </a:ln>
        </p:spPr>
        <p:txBody>
          <a:bodyPr wrap="none" anchor="ctr">
            <a:spAutoFit/>
          </a:bodyPr>
          <a:lstStyle/>
          <a:p>
            <a:pPr fontAlgn="base">
              <a:spcBef>
                <a:spcPct val="0"/>
              </a:spcBef>
              <a:spcAft>
                <a:spcPct val="0"/>
              </a:spcAft>
            </a:pPr>
            <a:r>
              <a:rPr lang="en-GB" sz="1400" b="1">
                <a:solidFill>
                  <a:prstClr val="black"/>
                </a:solidFill>
                <a:cs typeface="Arial" pitchFamily="34" charset="0"/>
              </a:rPr>
              <a:t>Dhrystone 2.1/sec</a:t>
            </a:r>
          </a:p>
          <a:p>
            <a:pPr fontAlgn="base">
              <a:spcBef>
                <a:spcPct val="0"/>
              </a:spcBef>
              <a:spcAft>
                <a:spcPct val="0"/>
              </a:spcAft>
            </a:pPr>
            <a:r>
              <a:rPr lang="en-GB" sz="1400" b="1">
                <a:solidFill>
                  <a:prstClr val="black"/>
                </a:solidFill>
                <a:cs typeface="Arial" pitchFamily="34" charset="0"/>
              </a:rPr>
              <a:t>@ 20MHz</a:t>
            </a:r>
          </a:p>
        </p:txBody>
      </p:sp>
      <p:sp>
        <p:nvSpPr>
          <p:cNvPr id="7" name="Date Placeholder 6"/>
          <p:cNvSpPr>
            <a:spLocks noGrp="1"/>
          </p:cNvSpPr>
          <p:nvPr>
            <p:ph type="dt" sz="half" idx="10"/>
          </p:nvPr>
        </p:nvSpPr>
        <p:spPr/>
        <p:txBody>
          <a:bodyPr/>
          <a:lstStyle/>
          <a:p>
            <a:pPr>
              <a:defRPr/>
            </a:pPr>
            <a:fld id="{584F401E-FE5C-45FE-835D-F7BDC9D2CC2F}"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61757316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0" y="1219200"/>
            <a:ext cx="9144000" cy="5029200"/>
            <a:chOff x="0" y="768"/>
            <a:chExt cx="5760" cy="3168"/>
          </a:xfrm>
        </p:grpSpPr>
        <p:sp>
          <p:nvSpPr>
            <p:cNvPr id="10489" name="Rectangle 3"/>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nvGrpSpPr>
            <p:cNvPr id="3" name="Group 4"/>
            <p:cNvGrpSpPr>
              <a:grpSpLocks/>
            </p:cNvGrpSpPr>
            <p:nvPr/>
          </p:nvGrpSpPr>
          <p:grpSpPr bwMode="auto">
            <a:xfrm>
              <a:off x="0" y="900"/>
              <a:ext cx="5616" cy="2988"/>
              <a:chOff x="0" y="900"/>
              <a:chExt cx="5616" cy="2988"/>
            </a:xfrm>
          </p:grpSpPr>
          <p:sp>
            <p:nvSpPr>
              <p:cNvPr id="10491" name="Rectangle 5"/>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492" name="Rectangle 6"/>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493" name="Rectangle 7"/>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494" name="Rectangle 8"/>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495" name="Rectangle 9"/>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496" name="Rectangle 10"/>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497" name="Rectangle 11"/>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498" name="Rectangle 12"/>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499" name="Rectangle 13"/>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500" name="Rectangle 14"/>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501" name="Rectangle 15"/>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502" name="Rectangle 16"/>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503" name="Rectangle 17"/>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504" name="Rectangle 18"/>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505" name="Rectangle 19"/>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506" name="Rectangle 20"/>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507" name="Rectangle 21"/>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508" name="Rectangle 22"/>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509" name="Rectangle 23"/>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510" name="Rectangle 24"/>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511" name="Rectangle 25"/>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512" name="Rectangle 26"/>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513" name="Rectangle 27"/>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514" name="Rectangle 28"/>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515" name="Rectangle 29"/>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516" name="Rectangle 30"/>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517" name="Rectangle 31"/>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518" name="Rectangle 32"/>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519" name="Rectangle 33"/>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520" name="Rectangle 34"/>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521" name="Rectangle 35"/>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522" name="Rectangle 36"/>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523" name="Rectangle 37"/>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524" name="Rectangle 38"/>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525" name="Rectangle 39"/>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526" name="Rectangle 40"/>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527" name="Rectangle 41"/>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endParaRPr lang="en-US" sz="1600" b="1">
                  <a:solidFill>
                    <a:prstClr val="white"/>
                  </a:solidFill>
                  <a:latin typeface="Courier New" pitchFamily="49" charset="0"/>
                  <a:cs typeface="Arial" pitchFamily="34" charset="0"/>
                </a:endParaRPr>
              </a:p>
            </p:txBody>
          </p:sp>
          <p:sp>
            <p:nvSpPr>
              <p:cNvPr id="10528" name="Rectangle 42"/>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a:t>
                </a:r>
              </a:p>
            </p:txBody>
          </p:sp>
          <p:sp>
            <p:nvSpPr>
              <p:cNvPr id="10529" name="Rectangle 43"/>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a:t>
                </a:r>
                <a:endParaRPr lang="en-US" sz="2000" b="1">
                  <a:solidFill>
                    <a:srgbClr val="0000FF"/>
                  </a:solidFill>
                  <a:latin typeface="Arial" pitchFamily="34" charset="0"/>
                  <a:cs typeface="Arial" pitchFamily="34" charset="0"/>
                </a:endParaRPr>
              </a:p>
            </p:txBody>
          </p:sp>
          <p:sp>
            <p:nvSpPr>
              <p:cNvPr id="10530" name="Rectangle 44"/>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a:t>
                </a:r>
                <a:endParaRPr lang="en-US" sz="2000" b="1">
                  <a:solidFill>
                    <a:srgbClr val="0000FF"/>
                  </a:solidFill>
                  <a:latin typeface="Arial" pitchFamily="34" charset="0"/>
                  <a:cs typeface="Arial" pitchFamily="34" charset="0"/>
                </a:endParaRPr>
              </a:p>
            </p:txBody>
          </p:sp>
          <p:sp>
            <p:nvSpPr>
              <p:cNvPr id="10531" name="Rectangle 45"/>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a:t>
                </a:r>
                <a:endParaRPr lang="en-US" sz="2000" b="1">
                  <a:solidFill>
                    <a:srgbClr val="0000FF"/>
                  </a:solidFill>
                  <a:latin typeface="Arial" pitchFamily="34" charset="0"/>
                  <a:cs typeface="Arial" pitchFamily="34" charset="0"/>
                </a:endParaRPr>
              </a:p>
            </p:txBody>
          </p:sp>
          <p:sp>
            <p:nvSpPr>
              <p:cNvPr id="10532" name="Rectangle 46"/>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a:t>
                </a:r>
                <a:endParaRPr lang="en-US" sz="2000" b="1">
                  <a:solidFill>
                    <a:srgbClr val="0000FF"/>
                  </a:solidFill>
                  <a:latin typeface="Arial" pitchFamily="34" charset="0"/>
                  <a:cs typeface="Arial" pitchFamily="34" charset="0"/>
                </a:endParaRPr>
              </a:p>
            </p:txBody>
          </p:sp>
          <p:sp>
            <p:nvSpPr>
              <p:cNvPr id="10533" name="Rectangle 47"/>
              <p:cNvSpPr>
                <a:spLocks noChangeArrowheads="1"/>
              </p:cNvSpPr>
              <p:nvPr/>
            </p:nvSpPr>
            <p:spPr bwMode="gray">
              <a:xfrm>
                <a:off x="0" y="1226"/>
                <a:ext cx="960"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User Mode</a:t>
                </a:r>
                <a:endParaRPr lang="en-US" sz="2000" b="1">
                  <a:solidFill>
                    <a:srgbClr val="0000FF"/>
                  </a:solidFill>
                  <a:latin typeface="Arial" pitchFamily="34" charset="0"/>
                  <a:cs typeface="Arial" pitchFamily="34" charset="0"/>
                </a:endParaRPr>
              </a:p>
            </p:txBody>
          </p:sp>
          <p:sp>
            <p:nvSpPr>
              <p:cNvPr id="10534" name="Rectangle 48"/>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535" name="Rectangle 49"/>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536" name="Rectangle 50"/>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537" name="Rectangle 51"/>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538" name="Rectangle 52"/>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539" name="Rectangle 53"/>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540" name="Rectangle 54"/>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541" name="Rectangle 55"/>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542" name="Rectangle 56"/>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543" name="Rectangle 57"/>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544" name="Rectangle 58"/>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545" name="Rectangle 59"/>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546" name="Rectangle 60"/>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547" name="Rectangle 61"/>
              <p:cNvSpPr>
                <a:spLocks noChangeArrowheads="1"/>
              </p:cNvSpPr>
              <p:nvPr/>
            </p:nvSpPr>
            <p:spPr bwMode="gray">
              <a:xfrm>
                <a:off x="1008"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548" name="Rectangle 62"/>
              <p:cNvSpPr>
                <a:spLocks noChangeArrowheads="1"/>
              </p:cNvSpPr>
              <p:nvPr/>
            </p:nvSpPr>
            <p:spPr bwMode="gray">
              <a:xfrm>
                <a:off x="1008"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549" name="Rectangle 63"/>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550" name="Rectangle 64"/>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551" name="Rectangle 65"/>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552" name="Rectangle 66"/>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553" name="Rectangle 67"/>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554" name="Rectangle 68"/>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555" name="Rectangle 69"/>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556" name="Rectangle 70"/>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557" name="Rectangle 71"/>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558" name="Rectangle 72"/>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559" name="Rectangle 73"/>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560" name="Rectangle 74"/>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561" name="Rectangle 75"/>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562" name="Rectangle 76"/>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563" name="Rectangle 77"/>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564" name="Rectangle 78"/>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565" name="Rectangle 79"/>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566" name="Rectangle 80"/>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567" name="Rectangle 81"/>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568" name="Rectangle 82"/>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569" name="Rectangle 83"/>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570" name="Rectangle 84"/>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endParaRPr lang="en-US" sz="1600" b="1">
                  <a:solidFill>
                    <a:prstClr val="white"/>
                  </a:solidFill>
                  <a:latin typeface="Courier New" pitchFamily="49" charset="0"/>
                  <a:cs typeface="Arial" pitchFamily="34" charset="0"/>
                </a:endParaRPr>
              </a:p>
            </p:txBody>
          </p:sp>
          <p:sp>
            <p:nvSpPr>
              <p:cNvPr id="10571" name="Rectangle 85"/>
              <p:cNvSpPr>
                <a:spLocks noChangeArrowheads="1"/>
              </p:cNvSpPr>
              <p:nvPr/>
            </p:nvSpPr>
            <p:spPr bwMode="gray">
              <a:xfrm>
                <a:off x="288" y="900"/>
                <a:ext cx="2112" cy="252"/>
              </a:xfrm>
              <a:prstGeom prst="rect">
                <a:avLst/>
              </a:prstGeom>
              <a:solidFill>
                <a:schemeClr val="bg1"/>
              </a:solid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Current Visible Registers</a:t>
                </a:r>
              </a:p>
            </p:txBody>
          </p:sp>
          <p:sp>
            <p:nvSpPr>
              <p:cNvPr id="10572" name="Rectangle 86"/>
              <p:cNvSpPr>
                <a:spLocks noChangeArrowheads="1"/>
              </p:cNvSpPr>
              <p:nvPr/>
            </p:nvSpPr>
            <p:spPr bwMode="gray">
              <a:xfrm>
                <a:off x="3110" y="1579"/>
                <a:ext cx="1920" cy="252"/>
              </a:xfrm>
              <a:prstGeom prst="rect">
                <a:avLst/>
              </a:prstGeom>
              <a:solidFill>
                <a:schemeClr val="bg1"/>
              </a:solid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Banked out Registers</a:t>
                </a:r>
              </a:p>
            </p:txBody>
          </p:sp>
          <p:sp>
            <p:nvSpPr>
              <p:cNvPr id="10573" name="Rectangle 87"/>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a:t>
                </a:r>
              </a:p>
            </p:txBody>
          </p:sp>
          <p:sp>
            <p:nvSpPr>
              <p:cNvPr id="10574" name="Rectangle 88"/>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a:t>
                </a:r>
                <a:endParaRPr lang="en-US" sz="2000" b="1">
                  <a:solidFill>
                    <a:srgbClr val="0000FF"/>
                  </a:solidFill>
                  <a:latin typeface="Arial" pitchFamily="34" charset="0"/>
                  <a:cs typeface="Arial" pitchFamily="34" charset="0"/>
                </a:endParaRPr>
              </a:p>
            </p:txBody>
          </p:sp>
          <p:sp>
            <p:nvSpPr>
              <p:cNvPr id="10575" name="Rectangle 89"/>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a:t>
                </a:r>
                <a:endParaRPr lang="en-US" sz="2000" b="1">
                  <a:solidFill>
                    <a:srgbClr val="0000FF"/>
                  </a:solidFill>
                  <a:latin typeface="Arial" pitchFamily="34" charset="0"/>
                  <a:cs typeface="Arial" pitchFamily="34" charset="0"/>
                </a:endParaRPr>
              </a:p>
            </p:txBody>
          </p:sp>
          <p:sp>
            <p:nvSpPr>
              <p:cNvPr id="10576" name="Rectangle 90"/>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a:t>
                </a:r>
                <a:endParaRPr lang="en-US" sz="2000" b="1">
                  <a:solidFill>
                    <a:srgbClr val="0000FF"/>
                  </a:solidFill>
                  <a:latin typeface="Arial" pitchFamily="34" charset="0"/>
                  <a:cs typeface="Arial" pitchFamily="34" charset="0"/>
                </a:endParaRPr>
              </a:p>
            </p:txBody>
          </p:sp>
          <p:sp>
            <p:nvSpPr>
              <p:cNvPr id="10577" name="Rectangle 91"/>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a:t>
                </a:r>
                <a:endParaRPr lang="en-US" sz="2000" b="1">
                  <a:solidFill>
                    <a:srgbClr val="0000FF"/>
                  </a:solidFill>
                  <a:latin typeface="Arial" pitchFamily="34" charset="0"/>
                  <a:cs typeface="Arial" pitchFamily="34" charset="0"/>
                </a:endParaRPr>
              </a:p>
            </p:txBody>
          </p:sp>
        </p:grpSp>
      </p:grpSp>
      <p:grpSp>
        <p:nvGrpSpPr>
          <p:cNvPr id="4" name="Group 92"/>
          <p:cNvGrpSpPr>
            <a:grpSpLocks/>
          </p:cNvGrpSpPr>
          <p:nvPr/>
        </p:nvGrpSpPr>
        <p:grpSpPr bwMode="auto">
          <a:xfrm>
            <a:off x="-63500" y="1219200"/>
            <a:ext cx="9055100" cy="5029200"/>
            <a:chOff x="-40" y="768"/>
            <a:chExt cx="5704" cy="3168"/>
          </a:xfrm>
        </p:grpSpPr>
        <p:sp>
          <p:nvSpPr>
            <p:cNvPr id="10442" name="Rectangle 93"/>
            <p:cNvSpPr>
              <a:spLocks noChangeArrowheads="1"/>
            </p:cNvSpPr>
            <p:nvPr/>
          </p:nvSpPr>
          <p:spPr bwMode="gray">
            <a:xfrm>
              <a:off x="96" y="768"/>
              <a:ext cx="5568" cy="3168"/>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nvGrpSpPr>
            <p:cNvPr id="5" name="Group 94"/>
            <p:cNvGrpSpPr>
              <a:grpSpLocks/>
            </p:cNvGrpSpPr>
            <p:nvPr/>
          </p:nvGrpSpPr>
          <p:grpSpPr bwMode="auto">
            <a:xfrm>
              <a:off x="-40" y="900"/>
              <a:ext cx="5656" cy="2988"/>
              <a:chOff x="-40" y="900"/>
              <a:chExt cx="5656" cy="2988"/>
            </a:xfrm>
          </p:grpSpPr>
          <p:sp>
            <p:nvSpPr>
              <p:cNvPr id="10444" name="Rectangle 95"/>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445" name="Rectangle 96"/>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446" name="Rectangle 97"/>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447" name="Rectangle 98"/>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448" name="Rectangle 99"/>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449" name="Rectangle 100"/>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450" name="Rectangle 101"/>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451" name="Rectangle 102"/>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452" name="Rectangle 103"/>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453" name="Rectangle 104"/>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454" name="Rectangle 105"/>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455" name="Rectangle 106"/>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456" name="Rectangle 107"/>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457" name="Rectangle 108"/>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458" name="Rectangle 109"/>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459" name="Rectangle 110"/>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460" name="Rectangle 111"/>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461" name="Rectangle 112"/>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462" name="Rectangle 113"/>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463" name="Rectangle 114"/>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464" name="Rectangle 115"/>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465" name="Rectangle 116"/>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466" name="Rectangle 117"/>
              <p:cNvSpPr>
                <a:spLocks noChangeArrowheads="1"/>
              </p:cNvSpPr>
              <p:nvPr/>
            </p:nvSpPr>
            <p:spPr bwMode="gray">
              <a:xfrm>
                <a:off x="1008"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467" name="Rectangle 118"/>
              <p:cNvSpPr>
                <a:spLocks noChangeArrowheads="1"/>
              </p:cNvSpPr>
              <p:nvPr/>
            </p:nvSpPr>
            <p:spPr bwMode="gray">
              <a:xfrm>
                <a:off x="1008"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468" name="Rectangle 119"/>
              <p:cNvSpPr>
                <a:spLocks noChangeArrowheads="1"/>
              </p:cNvSpPr>
              <p:nvPr/>
            </p:nvSpPr>
            <p:spPr bwMode="gray">
              <a:xfrm>
                <a:off x="1008"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469" name="Rectangle 120"/>
              <p:cNvSpPr>
                <a:spLocks noChangeArrowheads="1"/>
              </p:cNvSpPr>
              <p:nvPr/>
            </p:nvSpPr>
            <p:spPr bwMode="gray">
              <a:xfrm>
                <a:off x="1008"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470" name="Rectangle 121"/>
              <p:cNvSpPr>
                <a:spLocks noChangeArrowheads="1"/>
              </p:cNvSpPr>
              <p:nvPr/>
            </p:nvSpPr>
            <p:spPr bwMode="gray">
              <a:xfrm>
                <a:off x="1008"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471" name="Rectangle 122"/>
              <p:cNvSpPr>
                <a:spLocks noChangeArrowheads="1"/>
              </p:cNvSpPr>
              <p:nvPr/>
            </p:nvSpPr>
            <p:spPr bwMode="gray">
              <a:xfrm>
                <a:off x="1008"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472" name="Rectangle 123"/>
              <p:cNvSpPr>
                <a:spLocks noChangeArrowheads="1"/>
              </p:cNvSpPr>
              <p:nvPr/>
            </p:nvSpPr>
            <p:spPr bwMode="gray">
              <a:xfrm>
                <a:off x="1008"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473" name="Rectangle 124"/>
              <p:cNvSpPr>
                <a:spLocks noChangeArrowheads="1"/>
              </p:cNvSpPr>
              <p:nvPr/>
            </p:nvSpPr>
            <p:spPr bwMode="gray">
              <a:xfrm>
                <a:off x="1008" y="374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endParaRPr lang="en-US" sz="1600" b="1">
                  <a:solidFill>
                    <a:prstClr val="white"/>
                  </a:solidFill>
                  <a:latin typeface="Courier New" pitchFamily="49" charset="0"/>
                  <a:cs typeface="Arial" pitchFamily="34" charset="0"/>
                </a:endParaRPr>
              </a:p>
            </p:txBody>
          </p:sp>
          <p:sp>
            <p:nvSpPr>
              <p:cNvPr id="10474" name="Rectangle 125"/>
              <p:cNvSpPr>
                <a:spLocks noChangeArrowheads="1"/>
              </p:cNvSpPr>
              <p:nvPr/>
            </p:nvSpPr>
            <p:spPr bwMode="gray">
              <a:xfrm>
                <a:off x="288" y="900"/>
                <a:ext cx="2112"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Current Visible Registers</a:t>
                </a:r>
              </a:p>
            </p:txBody>
          </p:sp>
          <p:sp>
            <p:nvSpPr>
              <p:cNvPr id="10475" name="Rectangle 126"/>
              <p:cNvSpPr>
                <a:spLocks noChangeArrowheads="1"/>
              </p:cNvSpPr>
              <p:nvPr/>
            </p:nvSpPr>
            <p:spPr bwMode="gray">
              <a:xfrm>
                <a:off x="3110" y="1579"/>
                <a:ext cx="1920"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Banked out Registers</a:t>
                </a:r>
              </a:p>
            </p:txBody>
          </p:sp>
          <p:sp>
            <p:nvSpPr>
              <p:cNvPr id="10476" name="Rectangle 127"/>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User</a:t>
                </a:r>
                <a:endParaRPr lang="en-US" sz="2000" b="1">
                  <a:solidFill>
                    <a:srgbClr val="0000FF"/>
                  </a:solidFill>
                  <a:latin typeface="Arial" pitchFamily="34" charset="0"/>
                  <a:cs typeface="Arial" pitchFamily="34" charset="0"/>
                </a:endParaRPr>
              </a:p>
            </p:txBody>
          </p:sp>
          <p:sp>
            <p:nvSpPr>
              <p:cNvPr id="10477" name="Rectangle 128"/>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a:t>
                </a:r>
                <a:endParaRPr lang="en-US" sz="2000" b="1">
                  <a:solidFill>
                    <a:srgbClr val="0000FF"/>
                  </a:solidFill>
                  <a:latin typeface="Arial" pitchFamily="34" charset="0"/>
                  <a:cs typeface="Arial" pitchFamily="34" charset="0"/>
                </a:endParaRPr>
              </a:p>
            </p:txBody>
          </p:sp>
          <p:sp>
            <p:nvSpPr>
              <p:cNvPr id="10478" name="Rectangle 129"/>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a:t>
                </a:r>
                <a:endParaRPr lang="en-US" sz="2000" b="1">
                  <a:solidFill>
                    <a:srgbClr val="0000FF"/>
                  </a:solidFill>
                  <a:latin typeface="Arial" pitchFamily="34" charset="0"/>
                  <a:cs typeface="Arial" pitchFamily="34" charset="0"/>
                </a:endParaRPr>
              </a:p>
            </p:txBody>
          </p:sp>
          <p:sp>
            <p:nvSpPr>
              <p:cNvPr id="10479" name="Rectangle 130"/>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a:t>
                </a:r>
                <a:endParaRPr lang="en-US" sz="2000" b="1">
                  <a:solidFill>
                    <a:srgbClr val="0000FF"/>
                  </a:solidFill>
                  <a:latin typeface="Arial" pitchFamily="34" charset="0"/>
                  <a:cs typeface="Arial" pitchFamily="34" charset="0"/>
                </a:endParaRPr>
              </a:p>
            </p:txBody>
          </p:sp>
          <p:sp>
            <p:nvSpPr>
              <p:cNvPr id="10480" name="Rectangle 131"/>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a:t>
                </a:r>
                <a:endParaRPr lang="en-US" sz="2000" b="1">
                  <a:solidFill>
                    <a:srgbClr val="0000FF"/>
                  </a:solidFill>
                  <a:latin typeface="Arial" pitchFamily="34" charset="0"/>
                  <a:cs typeface="Arial" pitchFamily="34" charset="0"/>
                </a:endParaRPr>
              </a:p>
            </p:txBody>
          </p:sp>
          <p:sp>
            <p:nvSpPr>
              <p:cNvPr id="10481" name="Rectangle 132"/>
              <p:cNvSpPr>
                <a:spLocks noChangeArrowheads="1"/>
              </p:cNvSpPr>
              <p:nvPr/>
            </p:nvSpPr>
            <p:spPr bwMode="gray">
              <a:xfrm>
                <a:off x="2160"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482" name="Rectangle 133"/>
              <p:cNvSpPr>
                <a:spLocks noChangeArrowheads="1"/>
              </p:cNvSpPr>
              <p:nvPr/>
            </p:nvSpPr>
            <p:spPr bwMode="gray">
              <a:xfrm>
                <a:off x="2160"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483" name="Rectangle 134"/>
              <p:cNvSpPr>
                <a:spLocks noChangeArrowheads="1"/>
              </p:cNvSpPr>
              <p:nvPr/>
            </p:nvSpPr>
            <p:spPr bwMode="gray">
              <a:xfrm>
                <a:off x="2160"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484" name="Rectangle 135"/>
              <p:cNvSpPr>
                <a:spLocks noChangeArrowheads="1"/>
              </p:cNvSpPr>
              <p:nvPr/>
            </p:nvSpPr>
            <p:spPr bwMode="gray">
              <a:xfrm>
                <a:off x="2160"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485" name="Rectangle 136"/>
              <p:cNvSpPr>
                <a:spLocks noChangeArrowheads="1"/>
              </p:cNvSpPr>
              <p:nvPr/>
            </p:nvSpPr>
            <p:spPr bwMode="gray">
              <a:xfrm>
                <a:off x="2160"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486" name="Rectangle 137"/>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487" name="Rectangle 138"/>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488" name="Rectangle 139"/>
              <p:cNvSpPr>
                <a:spLocks noChangeArrowheads="1"/>
              </p:cNvSpPr>
              <p:nvPr/>
            </p:nvSpPr>
            <p:spPr bwMode="gray">
              <a:xfrm>
                <a:off x="-40" y="1226"/>
                <a:ext cx="960"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 Mode</a:t>
                </a:r>
                <a:endParaRPr lang="en-US" sz="2000" b="1">
                  <a:solidFill>
                    <a:srgbClr val="0000FF"/>
                  </a:solidFill>
                  <a:latin typeface="Arial" pitchFamily="34" charset="0"/>
                  <a:cs typeface="Arial" pitchFamily="34" charset="0"/>
                </a:endParaRPr>
              </a:p>
            </p:txBody>
          </p:sp>
        </p:grpSp>
      </p:grpSp>
      <p:grpSp>
        <p:nvGrpSpPr>
          <p:cNvPr id="6" name="Group 140"/>
          <p:cNvGrpSpPr>
            <a:grpSpLocks/>
          </p:cNvGrpSpPr>
          <p:nvPr/>
        </p:nvGrpSpPr>
        <p:grpSpPr bwMode="auto">
          <a:xfrm>
            <a:off x="0" y="1219200"/>
            <a:ext cx="9144000" cy="5029200"/>
            <a:chOff x="0" y="768"/>
            <a:chExt cx="5760" cy="3168"/>
          </a:xfrm>
        </p:grpSpPr>
        <p:sp>
          <p:nvSpPr>
            <p:cNvPr id="10395" name="Rectangle 141"/>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nvGrpSpPr>
            <p:cNvPr id="7" name="Group 142"/>
            <p:cNvGrpSpPr>
              <a:grpSpLocks/>
            </p:cNvGrpSpPr>
            <p:nvPr/>
          </p:nvGrpSpPr>
          <p:grpSpPr bwMode="auto">
            <a:xfrm>
              <a:off x="38" y="895"/>
              <a:ext cx="5578" cy="2993"/>
              <a:chOff x="38" y="895"/>
              <a:chExt cx="5578" cy="2993"/>
            </a:xfrm>
          </p:grpSpPr>
          <p:sp>
            <p:nvSpPr>
              <p:cNvPr id="10397" name="Rectangle 143"/>
              <p:cNvSpPr>
                <a:spLocks noChangeArrowheads="1"/>
              </p:cNvSpPr>
              <p:nvPr/>
            </p:nvSpPr>
            <p:spPr bwMode="gray">
              <a:xfrm>
                <a:off x="38" y="1226"/>
                <a:ext cx="81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 Mode</a:t>
                </a:r>
                <a:endParaRPr lang="en-US" sz="2000" b="1">
                  <a:solidFill>
                    <a:srgbClr val="0000FF"/>
                  </a:solidFill>
                  <a:latin typeface="Arial" pitchFamily="34" charset="0"/>
                  <a:cs typeface="Arial" pitchFamily="34" charset="0"/>
                </a:endParaRPr>
              </a:p>
            </p:txBody>
          </p:sp>
          <p:sp>
            <p:nvSpPr>
              <p:cNvPr id="10398" name="Rectangle 144"/>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399" name="Rectangle 145"/>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400" name="Rectangle 146"/>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401" name="Rectangle 147"/>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402" name="Rectangle 148"/>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403" name="Rectangle 149"/>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404" name="Rectangle 150"/>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405" name="Rectangle 151"/>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406" name="Rectangle 152"/>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407" name="Rectangle 153"/>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408" name="Rectangle 154"/>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409" name="Rectangle 155"/>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410" name="Rectangle 156"/>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411" name="Rectangle 157"/>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412" name="Rectangle 158"/>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413" name="Rectangle 159"/>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414" name="Rectangle 160"/>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415" name="Rectangle 161"/>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416" name="Rectangle 162"/>
              <p:cNvSpPr>
                <a:spLocks noChangeArrowheads="1"/>
              </p:cNvSpPr>
              <p:nvPr/>
            </p:nvSpPr>
            <p:spPr bwMode="gray">
              <a:xfrm>
                <a:off x="1008"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417" name="Rectangle 163"/>
              <p:cNvSpPr>
                <a:spLocks noChangeArrowheads="1"/>
              </p:cNvSpPr>
              <p:nvPr/>
            </p:nvSpPr>
            <p:spPr bwMode="gray">
              <a:xfrm>
                <a:off x="1008"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418" name="Rectangle 164"/>
              <p:cNvSpPr>
                <a:spLocks noChangeArrowheads="1"/>
              </p:cNvSpPr>
              <p:nvPr/>
            </p:nvSpPr>
            <p:spPr bwMode="gray">
              <a:xfrm>
                <a:off x="1008"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419" name="Rectangle 165"/>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420" name="Rectangle 166"/>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421" name="Rectangle 167"/>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422" name="Rectangle 168"/>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423" name="Rectangle 169"/>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424" name="Rectangle 170"/>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425" name="Rectangle 171"/>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426" name="Rectangle 172"/>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427" name="Rectangle 173"/>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428" name="Rectangle 174"/>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429" name="Rectangle 175"/>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430" name="Rectangle 176"/>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431" name="Rectangle 177"/>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432" name="Rectangle 178"/>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endParaRPr lang="en-US" sz="1600" b="1">
                  <a:solidFill>
                    <a:prstClr val="white"/>
                  </a:solidFill>
                  <a:latin typeface="Courier New" pitchFamily="49" charset="0"/>
                  <a:cs typeface="Arial" pitchFamily="34" charset="0"/>
                </a:endParaRPr>
              </a:p>
            </p:txBody>
          </p:sp>
          <p:sp>
            <p:nvSpPr>
              <p:cNvPr id="10433" name="Rectangle 179"/>
              <p:cNvSpPr>
                <a:spLocks noChangeArrowheads="1"/>
              </p:cNvSpPr>
              <p:nvPr/>
            </p:nvSpPr>
            <p:spPr bwMode="gray">
              <a:xfrm>
                <a:off x="288" y="895"/>
                <a:ext cx="2112"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Current Visible Registers</a:t>
                </a:r>
              </a:p>
            </p:txBody>
          </p:sp>
          <p:sp>
            <p:nvSpPr>
              <p:cNvPr id="10434" name="Rectangle 180"/>
              <p:cNvSpPr>
                <a:spLocks noChangeArrowheads="1"/>
              </p:cNvSpPr>
              <p:nvPr/>
            </p:nvSpPr>
            <p:spPr bwMode="gray">
              <a:xfrm>
                <a:off x="3135" y="1579"/>
                <a:ext cx="1872"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Banked out Registers</a:t>
                </a:r>
              </a:p>
            </p:txBody>
          </p:sp>
          <p:sp>
            <p:nvSpPr>
              <p:cNvPr id="10435" name="Rectangle 181"/>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User</a:t>
                </a:r>
                <a:endParaRPr lang="en-US" sz="2000" b="1">
                  <a:solidFill>
                    <a:srgbClr val="0000FF"/>
                  </a:solidFill>
                  <a:latin typeface="Arial" pitchFamily="34" charset="0"/>
                  <a:cs typeface="Arial" pitchFamily="34" charset="0"/>
                </a:endParaRPr>
              </a:p>
            </p:txBody>
          </p:sp>
          <p:sp>
            <p:nvSpPr>
              <p:cNvPr id="10436" name="Rectangle 182"/>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a:t>
                </a:r>
              </a:p>
            </p:txBody>
          </p:sp>
          <p:sp>
            <p:nvSpPr>
              <p:cNvPr id="10437" name="Rectangle 183"/>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a:t>
                </a:r>
                <a:endParaRPr lang="en-US" sz="2000" b="1">
                  <a:solidFill>
                    <a:srgbClr val="0000FF"/>
                  </a:solidFill>
                  <a:latin typeface="Arial" pitchFamily="34" charset="0"/>
                  <a:cs typeface="Arial" pitchFamily="34" charset="0"/>
                </a:endParaRPr>
              </a:p>
            </p:txBody>
          </p:sp>
          <p:sp>
            <p:nvSpPr>
              <p:cNvPr id="10438" name="Rectangle 184"/>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a:t>
                </a:r>
                <a:endParaRPr lang="en-US" sz="2000" b="1">
                  <a:solidFill>
                    <a:srgbClr val="0000FF"/>
                  </a:solidFill>
                  <a:latin typeface="Arial" pitchFamily="34" charset="0"/>
                  <a:cs typeface="Arial" pitchFamily="34" charset="0"/>
                </a:endParaRPr>
              </a:p>
            </p:txBody>
          </p:sp>
          <p:sp>
            <p:nvSpPr>
              <p:cNvPr id="10439" name="Rectangle 185"/>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a:t>
                </a:r>
                <a:endParaRPr lang="en-US" sz="2000" b="1">
                  <a:solidFill>
                    <a:srgbClr val="0000FF"/>
                  </a:solidFill>
                  <a:latin typeface="Arial" pitchFamily="34" charset="0"/>
                  <a:cs typeface="Arial" pitchFamily="34" charset="0"/>
                </a:endParaRPr>
              </a:p>
            </p:txBody>
          </p:sp>
          <p:sp>
            <p:nvSpPr>
              <p:cNvPr id="10440" name="Rectangle 186"/>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441" name="Rectangle 187"/>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grpSp>
      </p:grpSp>
      <p:grpSp>
        <p:nvGrpSpPr>
          <p:cNvPr id="8" name="Group 188"/>
          <p:cNvGrpSpPr>
            <a:grpSpLocks/>
          </p:cNvGrpSpPr>
          <p:nvPr/>
        </p:nvGrpSpPr>
        <p:grpSpPr bwMode="auto">
          <a:xfrm>
            <a:off x="0" y="1219200"/>
            <a:ext cx="9144000" cy="5029200"/>
            <a:chOff x="0" y="768"/>
            <a:chExt cx="5760" cy="3168"/>
          </a:xfrm>
        </p:grpSpPr>
        <p:sp>
          <p:nvSpPr>
            <p:cNvPr id="10348" name="Rectangle 189"/>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nvGrpSpPr>
            <p:cNvPr id="9" name="Group 190"/>
            <p:cNvGrpSpPr>
              <a:grpSpLocks/>
            </p:cNvGrpSpPr>
            <p:nvPr/>
          </p:nvGrpSpPr>
          <p:grpSpPr bwMode="auto">
            <a:xfrm>
              <a:off x="35" y="897"/>
              <a:ext cx="5581" cy="2991"/>
              <a:chOff x="35" y="897"/>
              <a:chExt cx="5581" cy="2991"/>
            </a:xfrm>
          </p:grpSpPr>
          <p:sp>
            <p:nvSpPr>
              <p:cNvPr id="10350" name="Rectangle 191"/>
              <p:cNvSpPr>
                <a:spLocks noChangeArrowheads="1"/>
              </p:cNvSpPr>
              <p:nvPr/>
            </p:nvSpPr>
            <p:spPr bwMode="gray">
              <a:xfrm>
                <a:off x="35" y="1224"/>
                <a:ext cx="960"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 Mode</a:t>
                </a:r>
                <a:endParaRPr lang="en-US" sz="2000" b="1">
                  <a:solidFill>
                    <a:srgbClr val="0000FF"/>
                  </a:solidFill>
                  <a:latin typeface="Arial" pitchFamily="34" charset="0"/>
                  <a:cs typeface="Arial" pitchFamily="34" charset="0"/>
                </a:endParaRPr>
              </a:p>
            </p:txBody>
          </p:sp>
          <p:sp>
            <p:nvSpPr>
              <p:cNvPr id="10351" name="Rectangle 192"/>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352" name="Rectangle 193"/>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353" name="Rectangle 194"/>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354" name="Rectangle 195"/>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355" name="Rectangle 196"/>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356" name="Rectangle 197"/>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357" name="Rectangle 198"/>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358" name="Rectangle 199"/>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359" name="Rectangle 200"/>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360" name="Rectangle 201"/>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361" name="Rectangle 202"/>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362" name="Rectangle 203"/>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363" name="Rectangle 204"/>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364" name="Rectangle 205"/>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365" name="Rectangle 206"/>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366" name="Rectangle 207"/>
              <p:cNvSpPr>
                <a:spLocks noChangeArrowheads="1"/>
              </p:cNvSpPr>
              <p:nvPr/>
            </p:nvSpPr>
            <p:spPr bwMode="gray">
              <a:xfrm>
                <a:off x="1008"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367" name="Rectangle 208"/>
              <p:cNvSpPr>
                <a:spLocks noChangeArrowheads="1"/>
              </p:cNvSpPr>
              <p:nvPr/>
            </p:nvSpPr>
            <p:spPr bwMode="gray">
              <a:xfrm>
                <a:off x="1008"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368" name="Rectangle 209"/>
              <p:cNvSpPr>
                <a:spLocks noChangeArrowheads="1"/>
              </p:cNvSpPr>
              <p:nvPr/>
            </p:nvSpPr>
            <p:spPr bwMode="gray">
              <a:xfrm>
                <a:off x="1008"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369" name="Rectangle 210"/>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70" name="Rectangle 211"/>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371" name="Rectangle 212"/>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372" name="Rectangle 213"/>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373" name="Rectangle 214"/>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374" name="Rectangle 215"/>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375" name="Rectangle 216"/>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376" name="Rectangle 217"/>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377" name="Rectangle 218"/>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378" name="Rectangle 219"/>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379" name="Rectangle 220"/>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380" name="Rectangle 221"/>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381" name="Rectangle 222"/>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382" name="Rectangle 223"/>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383" name="Rectangle 224"/>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84" name="Rectangle 225"/>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385" name="Rectangle 226"/>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endParaRPr lang="en-US" sz="1600" b="1">
                  <a:solidFill>
                    <a:prstClr val="white"/>
                  </a:solidFill>
                  <a:latin typeface="Courier New" pitchFamily="49" charset="0"/>
                  <a:cs typeface="Arial" pitchFamily="34" charset="0"/>
                </a:endParaRPr>
              </a:p>
            </p:txBody>
          </p:sp>
          <p:sp>
            <p:nvSpPr>
              <p:cNvPr id="10386" name="Rectangle 227"/>
              <p:cNvSpPr>
                <a:spLocks noChangeArrowheads="1"/>
              </p:cNvSpPr>
              <p:nvPr/>
            </p:nvSpPr>
            <p:spPr bwMode="gray">
              <a:xfrm>
                <a:off x="288" y="897"/>
                <a:ext cx="2112"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Current Visible Registers</a:t>
                </a:r>
              </a:p>
            </p:txBody>
          </p:sp>
          <p:sp>
            <p:nvSpPr>
              <p:cNvPr id="10387" name="Rectangle 228"/>
              <p:cNvSpPr>
                <a:spLocks noChangeArrowheads="1"/>
              </p:cNvSpPr>
              <p:nvPr/>
            </p:nvSpPr>
            <p:spPr bwMode="gray">
              <a:xfrm>
                <a:off x="3147" y="1579"/>
                <a:ext cx="1854"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Banked out Registers</a:t>
                </a:r>
              </a:p>
            </p:txBody>
          </p:sp>
          <p:sp>
            <p:nvSpPr>
              <p:cNvPr id="10388" name="Rectangle 229"/>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User</a:t>
                </a:r>
                <a:endParaRPr lang="en-US" sz="2000" b="1">
                  <a:solidFill>
                    <a:srgbClr val="0000FF"/>
                  </a:solidFill>
                  <a:latin typeface="Arial" pitchFamily="34" charset="0"/>
                  <a:cs typeface="Arial" pitchFamily="34" charset="0"/>
                </a:endParaRPr>
              </a:p>
            </p:txBody>
          </p:sp>
          <p:sp>
            <p:nvSpPr>
              <p:cNvPr id="10389" name="Rectangle 230"/>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a:t>
                </a:r>
              </a:p>
            </p:txBody>
          </p:sp>
          <p:sp>
            <p:nvSpPr>
              <p:cNvPr id="10390" name="Rectangle 231"/>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a:t>
                </a:r>
                <a:endParaRPr lang="en-US" sz="2000" b="1">
                  <a:solidFill>
                    <a:srgbClr val="0000FF"/>
                  </a:solidFill>
                  <a:latin typeface="Arial" pitchFamily="34" charset="0"/>
                  <a:cs typeface="Arial" pitchFamily="34" charset="0"/>
                </a:endParaRPr>
              </a:p>
            </p:txBody>
          </p:sp>
          <p:sp>
            <p:nvSpPr>
              <p:cNvPr id="10391" name="Rectangle 232"/>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a:t>
                </a:r>
                <a:endParaRPr lang="en-US" sz="2000" b="1">
                  <a:solidFill>
                    <a:srgbClr val="0000FF"/>
                  </a:solidFill>
                  <a:latin typeface="Arial" pitchFamily="34" charset="0"/>
                  <a:cs typeface="Arial" pitchFamily="34" charset="0"/>
                </a:endParaRPr>
              </a:p>
            </p:txBody>
          </p:sp>
          <p:sp>
            <p:nvSpPr>
              <p:cNvPr id="10392" name="Rectangle 233"/>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a:t>
                </a:r>
                <a:endParaRPr lang="en-US" sz="2000" b="1">
                  <a:solidFill>
                    <a:srgbClr val="0000FF"/>
                  </a:solidFill>
                  <a:latin typeface="Arial" pitchFamily="34" charset="0"/>
                  <a:cs typeface="Arial" pitchFamily="34" charset="0"/>
                </a:endParaRPr>
              </a:p>
            </p:txBody>
          </p:sp>
          <p:sp>
            <p:nvSpPr>
              <p:cNvPr id="10393" name="Rectangle 234"/>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94" name="Rectangle 235"/>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grpSp>
      </p:grpSp>
      <p:grpSp>
        <p:nvGrpSpPr>
          <p:cNvPr id="10" name="Group 236"/>
          <p:cNvGrpSpPr>
            <a:grpSpLocks/>
          </p:cNvGrpSpPr>
          <p:nvPr/>
        </p:nvGrpSpPr>
        <p:grpSpPr bwMode="auto">
          <a:xfrm>
            <a:off x="-17463" y="1219200"/>
            <a:ext cx="9161463" cy="5029200"/>
            <a:chOff x="-10" y="768"/>
            <a:chExt cx="5770" cy="3168"/>
          </a:xfrm>
        </p:grpSpPr>
        <p:sp>
          <p:nvSpPr>
            <p:cNvPr id="10301" name="Rectangle 237"/>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nvGrpSpPr>
            <p:cNvPr id="11" name="Group 238"/>
            <p:cNvGrpSpPr>
              <a:grpSpLocks/>
            </p:cNvGrpSpPr>
            <p:nvPr/>
          </p:nvGrpSpPr>
          <p:grpSpPr bwMode="auto">
            <a:xfrm>
              <a:off x="-10" y="895"/>
              <a:ext cx="5626" cy="2993"/>
              <a:chOff x="-10" y="895"/>
              <a:chExt cx="5626" cy="2993"/>
            </a:xfrm>
          </p:grpSpPr>
          <p:sp>
            <p:nvSpPr>
              <p:cNvPr id="10303" name="Rectangle 239"/>
              <p:cNvSpPr>
                <a:spLocks noChangeArrowheads="1"/>
              </p:cNvSpPr>
              <p:nvPr/>
            </p:nvSpPr>
            <p:spPr bwMode="gray">
              <a:xfrm>
                <a:off x="-10" y="1224"/>
                <a:ext cx="960"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 Mode</a:t>
                </a:r>
                <a:endParaRPr lang="en-US" sz="2000" b="1">
                  <a:solidFill>
                    <a:srgbClr val="0000FF"/>
                  </a:solidFill>
                  <a:latin typeface="Arial" pitchFamily="34" charset="0"/>
                  <a:cs typeface="Arial" pitchFamily="34" charset="0"/>
                </a:endParaRPr>
              </a:p>
            </p:txBody>
          </p:sp>
          <p:sp>
            <p:nvSpPr>
              <p:cNvPr id="10304" name="Rectangle 240"/>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305" name="Rectangle 241"/>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306" name="Rectangle 242"/>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307" name="Rectangle 243"/>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308" name="Rectangle 244"/>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309" name="Rectangle 245"/>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310" name="Rectangle 246"/>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311" name="Rectangle 247"/>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312" name="Rectangle 248"/>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313" name="Rectangle 249"/>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314" name="Rectangle 250"/>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315" name="Rectangle 251"/>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316" name="Rectangle 252"/>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317" name="Rectangle 253"/>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318" name="Rectangle 254"/>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319" name="Rectangle 255"/>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320" name="Rectangle 256"/>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321" name="Rectangle 257"/>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322" name="Rectangle 258"/>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23" name="Rectangle 259"/>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324" name="Rectangle 260"/>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325" name="Rectangle 261"/>
              <p:cNvSpPr>
                <a:spLocks noChangeArrowheads="1"/>
              </p:cNvSpPr>
              <p:nvPr/>
            </p:nvSpPr>
            <p:spPr bwMode="gray">
              <a:xfrm>
                <a:off x="1008"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326" name="Rectangle 262"/>
              <p:cNvSpPr>
                <a:spLocks noChangeArrowheads="1"/>
              </p:cNvSpPr>
              <p:nvPr/>
            </p:nvSpPr>
            <p:spPr bwMode="gray">
              <a:xfrm>
                <a:off x="1008"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327" name="Rectangle 263"/>
              <p:cNvSpPr>
                <a:spLocks noChangeArrowheads="1"/>
              </p:cNvSpPr>
              <p:nvPr/>
            </p:nvSpPr>
            <p:spPr bwMode="gray">
              <a:xfrm>
                <a:off x="1008"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328" name="Rectangle 264"/>
              <p:cNvSpPr>
                <a:spLocks noChangeArrowheads="1"/>
              </p:cNvSpPr>
              <p:nvPr/>
            </p:nvSpPr>
            <p:spPr bwMode="gray">
              <a:xfrm>
                <a:off x="508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329" name="Rectangle 265"/>
              <p:cNvSpPr>
                <a:spLocks noChangeArrowheads="1"/>
              </p:cNvSpPr>
              <p:nvPr/>
            </p:nvSpPr>
            <p:spPr bwMode="gray">
              <a:xfrm>
                <a:off x="508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330" name="Rectangle 266"/>
              <p:cNvSpPr>
                <a:spLocks noChangeArrowheads="1"/>
              </p:cNvSpPr>
              <p:nvPr/>
            </p:nvSpPr>
            <p:spPr bwMode="gray">
              <a:xfrm>
                <a:off x="508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331" name="Rectangle 267"/>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332" name="Rectangle 268"/>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333" name="Rectangle 269"/>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334" name="Rectangle 270"/>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335" name="Rectangle 271"/>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336" name="Rectangle 272"/>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37" name="Rectangle 273"/>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338" name="Rectangle 274"/>
              <p:cNvSpPr>
                <a:spLocks noChangeArrowheads="1"/>
              </p:cNvSpPr>
              <p:nvPr/>
            </p:nvSpPr>
            <p:spPr bwMode="gray">
              <a:xfrm>
                <a:off x="2784" y="374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endParaRPr lang="en-US" sz="1600" b="1">
                  <a:solidFill>
                    <a:prstClr val="white"/>
                  </a:solidFill>
                  <a:latin typeface="Courier New" pitchFamily="49" charset="0"/>
                  <a:cs typeface="Arial" pitchFamily="34" charset="0"/>
                </a:endParaRPr>
              </a:p>
            </p:txBody>
          </p:sp>
          <p:sp>
            <p:nvSpPr>
              <p:cNvPr id="10339" name="Rectangle 275"/>
              <p:cNvSpPr>
                <a:spLocks noChangeArrowheads="1"/>
              </p:cNvSpPr>
              <p:nvPr/>
            </p:nvSpPr>
            <p:spPr bwMode="gray">
              <a:xfrm>
                <a:off x="316" y="895"/>
                <a:ext cx="2064"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Current Visible Registers</a:t>
                </a:r>
              </a:p>
            </p:txBody>
          </p:sp>
          <p:sp>
            <p:nvSpPr>
              <p:cNvPr id="10340" name="Rectangle 276"/>
              <p:cNvSpPr>
                <a:spLocks noChangeArrowheads="1"/>
              </p:cNvSpPr>
              <p:nvPr/>
            </p:nvSpPr>
            <p:spPr bwMode="gray">
              <a:xfrm>
                <a:off x="3163" y="1579"/>
                <a:ext cx="1812"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EEECE1"/>
                    </a:solidFill>
                    <a:latin typeface="Arial" pitchFamily="34" charset="0"/>
                    <a:cs typeface="Arial" pitchFamily="34" charset="0"/>
                  </a:rPr>
                  <a:t>Banked out Registers</a:t>
                </a:r>
              </a:p>
            </p:txBody>
          </p:sp>
          <p:sp>
            <p:nvSpPr>
              <p:cNvPr id="10341" name="Rectangle 277"/>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User</a:t>
                </a:r>
                <a:endParaRPr lang="en-US" sz="2000" b="1">
                  <a:solidFill>
                    <a:srgbClr val="0000FF"/>
                  </a:solidFill>
                  <a:latin typeface="Arial" pitchFamily="34" charset="0"/>
                  <a:cs typeface="Arial" pitchFamily="34" charset="0"/>
                </a:endParaRPr>
              </a:p>
            </p:txBody>
          </p:sp>
          <p:sp>
            <p:nvSpPr>
              <p:cNvPr id="10342" name="Rectangle 278"/>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a:t>
                </a:r>
              </a:p>
            </p:txBody>
          </p:sp>
          <p:sp>
            <p:nvSpPr>
              <p:cNvPr id="10343" name="Rectangle 279"/>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a:t>
                </a:r>
                <a:endParaRPr lang="en-US" sz="2000" b="1">
                  <a:solidFill>
                    <a:srgbClr val="0000FF"/>
                  </a:solidFill>
                  <a:latin typeface="Arial" pitchFamily="34" charset="0"/>
                  <a:cs typeface="Arial" pitchFamily="34" charset="0"/>
                </a:endParaRPr>
              </a:p>
            </p:txBody>
          </p:sp>
          <p:sp>
            <p:nvSpPr>
              <p:cNvPr id="10344" name="Rectangle 280"/>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a:t>
                </a:r>
                <a:endParaRPr lang="en-US" sz="2000" b="1">
                  <a:solidFill>
                    <a:srgbClr val="0000FF"/>
                  </a:solidFill>
                  <a:latin typeface="Arial" pitchFamily="34" charset="0"/>
                  <a:cs typeface="Arial" pitchFamily="34" charset="0"/>
                </a:endParaRPr>
              </a:p>
            </p:txBody>
          </p:sp>
          <p:sp>
            <p:nvSpPr>
              <p:cNvPr id="10345" name="Rectangle 281"/>
              <p:cNvSpPr>
                <a:spLocks noChangeArrowheads="1"/>
              </p:cNvSpPr>
              <p:nvPr/>
            </p:nvSpPr>
            <p:spPr bwMode="gray">
              <a:xfrm>
                <a:off x="5040"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a:t>
                </a:r>
                <a:endParaRPr lang="en-US" sz="2000" b="1">
                  <a:solidFill>
                    <a:srgbClr val="0000FF"/>
                  </a:solidFill>
                  <a:latin typeface="Arial" pitchFamily="34" charset="0"/>
                  <a:cs typeface="Arial" pitchFamily="34" charset="0"/>
                </a:endParaRPr>
              </a:p>
            </p:txBody>
          </p:sp>
          <p:sp>
            <p:nvSpPr>
              <p:cNvPr id="10346" name="Rectangle 282"/>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47" name="Rectangle 283"/>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grpSp>
      </p:grpSp>
      <p:grpSp>
        <p:nvGrpSpPr>
          <p:cNvPr id="12" name="Group 284"/>
          <p:cNvGrpSpPr>
            <a:grpSpLocks/>
          </p:cNvGrpSpPr>
          <p:nvPr/>
        </p:nvGrpSpPr>
        <p:grpSpPr bwMode="auto">
          <a:xfrm>
            <a:off x="0" y="1219200"/>
            <a:ext cx="9144000" cy="5029200"/>
            <a:chOff x="0" y="768"/>
            <a:chExt cx="5760" cy="3168"/>
          </a:xfrm>
        </p:grpSpPr>
        <p:sp>
          <p:nvSpPr>
            <p:cNvPr id="10254" name="Rectangle 285"/>
            <p:cNvSpPr>
              <a:spLocks noChangeArrowheads="1"/>
            </p:cNvSpPr>
            <p:nvPr/>
          </p:nvSpPr>
          <p:spPr bwMode="gray">
            <a:xfrm>
              <a:off x="0" y="768"/>
              <a:ext cx="5760" cy="3168"/>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grpSp>
          <p:nvGrpSpPr>
            <p:cNvPr id="13" name="Group 286"/>
            <p:cNvGrpSpPr>
              <a:grpSpLocks/>
            </p:cNvGrpSpPr>
            <p:nvPr/>
          </p:nvGrpSpPr>
          <p:grpSpPr bwMode="auto">
            <a:xfrm>
              <a:off x="35" y="897"/>
              <a:ext cx="5053" cy="2995"/>
              <a:chOff x="35" y="897"/>
              <a:chExt cx="5053" cy="2995"/>
            </a:xfrm>
          </p:grpSpPr>
          <p:sp>
            <p:nvSpPr>
              <p:cNvPr id="10256" name="Rectangle 287"/>
              <p:cNvSpPr>
                <a:spLocks noChangeArrowheads="1"/>
              </p:cNvSpPr>
              <p:nvPr/>
            </p:nvSpPr>
            <p:spPr bwMode="gray">
              <a:xfrm>
                <a:off x="35" y="1219"/>
                <a:ext cx="960"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Abort Mode</a:t>
                </a:r>
                <a:endParaRPr lang="en-US" sz="2000" b="1">
                  <a:solidFill>
                    <a:srgbClr val="0000FF"/>
                  </a:solidFill>
                  <a:latin typeface="Arial" pitchFamily="34" charset="0"/>
                  <a:cs typeface="Arial" pitchFamily="34" charset="0"/>
                </a:endParaRPr>
              </a:p>
            </p:txBody>
          </p:sp>
          <p:sp>
            <p:nvSpPr>
              <p:cNvPr id="10257" name="Rectangle 288"/>
              <p:cNvSpPr>
                <a:spLocks noChangeArrowheads="1"/>
              </p:cNvSpPr>
              <p:nvPr/>
            </p:nvSpPr>
            <p:spPr bwMode="gray">
              <a:xfrm>
                <a:off x="1008" y="12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r0</a:t>
                </a:r>
                <a:endParaRPr lang="en-US" sz="1600" b="1">
                  <a:solidFill>
                    <a:prstClr val="white"/>
                  </a:solidFill>
                  <a:latin typeface="Courier New" pitchFamily="49" charset="0"/>
                  <a:cs typeface="Arial" pitchFamily="34" charset="0"/>
                </a:endParaRPr>
              </a:p>
            </p:txBody>
          </p:sp>
          <p:sp>
            <p:nvSpPr>
              <p:cNvPr id="10258" name="Rectangle 289"/>
              <p:cNvSpPr>
                <a:spLocks noChangeArrowheads="1"/>
              </p:cNvSpPr>
              <p:nvPr/>
            </p:nvSpPr>
            <p:spPr bwMode="gray">
              <a:xfrm>
                <a:off x="1008" y="134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a:t>
                </a:r>
                <a:endParaRPr lang="en-US" sz="1600" b="1">
                  <a:solidFill>
                    <a:prstClr val="white"/>
                  </a:solidFill>
                  <a:latin typeface="Courier New" pitchFamily="49" charset="0"/>
                  <a:cs typeface="Arial" pitchFamily="34" charset="0"/>
                </a:endParaRPr>
              </a:p>
            </p:txBody>
          </p:sp>
          <p:sp>
            <p:nvSpPr>
              <p:cNvPr id="10259" name="Rectangle 290"/>
              <p:cNvSpPr>
                <a:spLocks noChangeArrowheads="1"/>
              </p:cNvSpPr>
              <p:nvPr/>
            </p:nvSpPr>
            <p:spPr bwMode="gray">
              <a:xfrm>
                <a:off x="1008" y="148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r2</a:t>
                </a:r>
                <a:endParaRPr lang="en-US" sz="1600" b="1">
                  <a:solidFill>
                    <a:prstClr val="white"/>
                  </a:solidFill>
                  <a:latin typeface="Courier New" pitchFamily="49" charset="0"/>
                  <a:cs typeface="Arial" pitchFamily="34" charset="0"/>
                </a:endParaRPr>
              </a:p>
            </p:txBody>
          </p:sp>
          <p:sp>
            <p:nvSpPr>
              <p:cNvPr id="10260" name="Rectangle 291"/>
              <p:cNvSpPr>
                <a:spLocks noChangeArrowheads="1"/>
              </p:cNvSpPr>
              <p:nvPr/>
            </p:nvSpPr>
            <p:spPr bwMode="gray">
              <a:xfrm>
                <a:off x="1008" y="163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r3</a:t>
                </a:r>
                <a:endParaRPr lang="en-US" sz="1600" b="1">
                  <a:solidFill>
                    <a:prstClr val="white"/>
                  </a:solidFill>
                  <a:latin typeface="Courier New" pitchFamily="49" charset="0"/>
                  <a:cs typeface="Arial" pitchFamily="34" charset="0"/>
                </a:endParaRPr>
              </a:p>
            </p:txBody>
          </p:sp>
          <p:sp>
            <p:nvSpPr>
              <p:cNvPr id="10261" name="Rectangle 292"/>
              <p:cNvSpPr>
                <a:spLocks noChangeArrowheads="1"/>
              </p:cNvSpPr>
              <p:nvPr/>
            </p:nvSpPr>
            <p:spPr bwMode="gray">
              <a:xfrm>
                <a:off x="1008" y="177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r4</a:t>
                </a:r>
                <a:endParaRPr lang="en-US" sz="1600" b="1">
                  <a:solidFill>
                    <a:prstClr val="white"/>
                  </a:solidFill>
                  <a:latin typeface="Courier New" pitchFamily="49" charset="0"/>
                  <a:cs typeface="Arial" pitchFamily="34" charset="0"/>
                </a:endParaRPr>
              </a:p>
            </p:txBody>
          </p:sp>
          <p:sp>
            <p:nvSpPr>
              <p:cNvPr id="10262" name="Rectangle 293"/>
              <p:cNvSpPr>
                <a:spLocks noChangeArrowheads="1"/>
              </p:cNvSpPr>
              <p:nvPr/>
            </p:nvSpPr>
            <p:spPr bwMode="gray">
              <a:xfrm>
                <a:off x="1008" y="192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r5</a:t>
                </a:r>
                <a:endParaRPr lang="en-US" sz="1600" b="1">
                  <a:solidFill>
                    <a:prstClr val="white"/>
                  </a:solidFill>
                  <a:latin typeface="Courier New" pitchFamily="49" charset="0"/>
                  <a:cs typeface="Arial" pitchFamily="34" charset="0"/>
                </a:endParaRPr>
              </a:p>
            </p:txBody>
          </p:sp>
          <p:sp>
            <p:nvSpPr>
              <p:cNvPr id="10263" name="Rectangle 294"/>
              <p:cNvSpPr>
                <a:spLocks noChangeArrowheads="1"/>
              </p:cNvSpPr>
              <p:nvPr/>
            </p:nvSpPr>
            <p:spPr bwMode="gray">
              <a:xfrm>
                <a:off x="1008" y="206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r6</a:t>
                </a:r>
                <a:endParaRPr lang="en-US" sz="1600" b="1">
                  <a:solidFill>
                    <a:prstClr val="white"/>
                  </a:solidFill>
                  <a:latin typeface="Courier New" pitchFamily="49" charset="0"/>
                  <a:cs typeface="Arial" pitchFamily="34" charset="0"/>
                </a:endParaRPr>
              </a:p>
            </p:txBody>
          </p:sp>
          <p:sp>
            <p:nvSpPr>
              <p:cNvPr id="10264" name="Rectangle 295"/>
              <p:cNvSpPr>
                <a:spLocks noChangeArrowheads="1"/>
              </p:cNvSpPr>
              <p:nvPr/>
            </p:nvSpPr>
            <p:spPr bwMode="gray">
              <a:xfrm>
                <a:off x="1008" y="220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r7</a:t>
                </a:r>
                <a:endParaRPr lang="en-US" sz="1600" b="1">
                  <a:solidFill>
                    <a:prstClr val="white"/>
                  </a:solidFill>
                  <a:latin typeface="Courier New" pitchFamily="49" charset="0"/>
                  <a:cs typeface="Arial" pitchFamily="34" charset="0"/>
                </a:endParaRPr>
              </a:p>
            </p:txBody>
          </p:sp>
          <p:sp>
            <p:nvSpPr>
              <p:cNvPr id="10265" name="Rectangle 296"/>
              <p:cNvSpPr>
                <a:spLocks noChangeArrowheads="1"/>
              </p:cNvSpPr>
              <p:nvPr/>
            </p:nvSpPr>
            <p:spPr bwMode="gray">
              <a:xfrm>
                <a:off x="1008" y="235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r8</a:t>
                </a:r>
                <a:endParaRPr lang="en-US" sz="1600" b="1">
                  <a:solidFill>
                    <a:prstClr val="white"/>
                  </a:solidFill>
                  <a:latin typeface="Courier New" pitchFamily="49" charset="0"/>
                  <a:cs typeface="Arial" pitchFamily="34" charset="0"/>
                </a:endParaRPr>
              </a:p>
            </p:txBody>
          </p:sp>
          <p:sp>
            <p:nvSpPr>
              <p:cNvPr id="10266" name="Rectangle 297"/>
              <p:cNvSpPr>
                <a:spLocks noChangeArrowheads="1"/>
              </p:cNvSpPr>
              <p:nvPr/>
            </p:nvSpPr>
            <p:spPr bwMode="gray">
              <a:xfrm>
                <a:off x="1008" y="249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r9</a:t>
                </a:r>
                <a:endParaRPr lang="en-US" sz="1600" b="1">
                  <a:solidFill>
                    <a:prstClr val="white"/>
                  </a:solidFill>
                  <a:latin typeface="Courier New" pitchFamily="49" charset="0"/>
                  <a:cs typeface="Arial" pitchFamily="34" charset="0"/>
                </a:endParaRPr>
              </a:p>
            </p:txBody>
          </p:sp>
          <p:sp>
            <p:nvSpPr>
              <p:cNvPr id="10267" name="Rectangle 298"/>
              <p:cNvSpPr>
                <a:spLocks noChangeArrowheads="1"/>
              </p:cNvSpPr>
              <p:nvPr/>
            </p:nvSpPr>
            <p:spPr bwMode="gray">
              <a:xfrm>
                <a:off x="1008" y="264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r10</a:t>
                </a:r>
                <a:endParaRPr lang="en-US" sz="1600" b="1">
                  <a:solidFill>
                    <a:prstClr val="white"/>
                  </a:solidFill>
                  <a:latin typeface="Courier New" pitchFamily="49" charset="0"/>
                  <a:cs typeface="Arial" pitchFamily="34" charset="0"/>
                </a:endParaRPr>
              </a:p>
            </p:txBody>
          </p:sp>
          <p:sp>
            <p:nvSpPr>
              <p:cNvPr id="10268" name="Rectangle 299"/>
              <p:cNvSpPr>
                <a:spLocks noChangeArrowheads="1"/>
              </p:cNvSpPr>
              <p:nvPr/>
            </p:nvSpPr>
            <p:spPr bwMode="gray">
              <a:xfrm>
                <a:off x="1008" y="2784"/>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r11</a:t>
                </a:r>
                <a:endParaRPr lang="en-US" sz="1600" b="1">
                  <a:solidFill>
                    <a:prstClr val="white"/>
                  </a:solidFill>
                  <a:latin typeface="Courier New" pitchFamily="49" charset="0"/>
                  <a:cs typeface="Arial" pitchFamily="34" charset="0"/>
                </a:endParaRPr>
              </a:p>
            </p:txBody>
          </p:sp>
          <p:sp>
            <p:nvSpPr>
              <p:cNvPr id="10269" name="Rectangle 300"/>
              <p:cNvSpPr>
                <a:spLocks noChangeArrowheads="1"/>
              </p:cNvSpPr>
              <p:nvPr/>
            </p:nvSpPr>
            <p:spPr bwMode="gray">
              <a:xfrm>
                <a:off x="1008" y="2928"/>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r12</a:t>
                </a:r>
                <a:endParaRPr lang="en-US" sz="1600" b="1">
                  <a:solidFill>
                    <a:prstClr val="white"/>
                  </a:solidFill>
                  <a:latin typeface="Courier New" pitchFamily="49" charset="0"/>
                  <a:cs typeface="Arial" pitchFamily="34" charset="0"/>
                </a:endParaRPr>
              </a:p>
            </p:txBody>
          </p:sp>
          <p:sp>
            <p:nvSpPr>
              <p:cNvPr id="10270" name="Rectangle 301"/>
              <p:cNvSpPr>
                <a:spLocks noChangeArrowheads="1"/>
              </p:cNvSpPr>
              <p:nvPr/>
            </p:nvSpPr>
            <p:spPr bwMode="gray">
              <a:xfrm>
                <a:off x="1008" y="336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r15 (pc)</a:t>
                </a:r>
                <a:endParaRPr lang="en-US" sz="1600" b="1">
                  <a:solidFill>
                    <a:prstClr val="white"/>
                  </a:solidFill>
                  <a:latin typeface="Courier New" pitchFamily="49" charset="0"/>
                  <a:cs typeface="Arial" pitchFamily="34" charset="0"/>
                </a:endParaRPr>
              </a:p>
            </p:txBody>
          </p:sp>
          <p:sp>
            <p:nvSpPr>
              <p:cNvPr id="10271" name="Rectangle 302"/>
              <p:cNvSpPr>
                <a:spLocks noChangeArrowheads="1"/>
              </p:cNvSpPr>
              <p:nvPr/>
            </p:nvSpPr>
            <p:spPr bwMode="gray">
              <a:xfrm>
                <a:off x="1008" y="3600"/>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cpsr</a:t>
                </a:r>
                <a:endParaRPr lang="en-US" sz="1600" b="1">
                  <a:solidFill>
                    <a:prstClr val="white"/>
                  </a:solidFill>
                  <a:latin typeface="Courier New" pitchFamily="49" charset="0"/>
                  <a:cs typeface="Arial" pitchFamily="34" charset="0"/>
                </a:endParaRPr>
              </a:p>
            </p:txBody>
          </p:sp>
          <p:sp>
            <p:nvSpPr>
              <p:cNvPr id="10272" name="Rectangle 303"/>
              <p:cNvSpPr>
                <a:spLocks noChangeArrowheads="1"/>
              </p:cNvSpPr>
              <p:nvPr/>
            </p:nvSpPr>
            <p:spPr bwMode="gray">
              <a:xfrm>
                <a:off x="4512" y="3072"/>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r13 (sp)</a:t>
                </a:r>
                <a:endParaRPr lang="en-US" sz="1300">
                  <a:solidFill>
                    <a:prstClr val="white"/>
                  </a:solidFill>
                  <a:latin typeface="Helvetica" pitchFamily="34" charset="0"/>
                  <a:cs typeface="Arial" pitchFamily="34" charset="0"/>
                </a:endParaRPr>
              </a:p>
            </p:txBody>
          </p:sp>
          <p:sp>
            <p:nvSpPr>
              <p:cNvPr id="10273" name="Rectangle 304"/>
              <p:cNvSpPr>
                <a:spLocks noChangeArrowheads="1"/>
              </p:cNvSpPr>
              <p:nvPr/>
            </p:nvSpPr>
            <p:spPr bwMode="gray">
              <a:xfrm>
                <a:off x="4512" y="3216"/>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r14 (lr)</a:t>
                </a:r>
                <a:endParaRPr lang="en-US" sz="1300">
                  <a:solidFill>
                    <a:prstClr val="white"/>
                  </a:solidFill>
                  <a:latin typeface="Helvetica" pitchFamily="34" charset="0"/>
                  <a:cs typeface="Arial" pitchFamily="34" charset="0"/>
                </a:endParaRPr>
              </a:p>
            </p:txBody>
          </p:sp>
          <p:sp>
            <p:nvSpPr>
              <p:cNvPr id="10274" name="Rectangle 305"/>
              <p:cNvSpPr>
                <a:spLocks noChangeArrowheads="1"/>
              </p:cNvSpPr>
              <p:nvPr/>
            </p:nvSpPr>
            <p:spPr bwMode="gray">
              <a:xfrm>
                <a:off x="4512" y="3744"/>
                <a:ext cx="528" cy="144"/>
              </a:xfrm>
              <a:prstGeom prst="rect">
                <a:avLst/>
              </a:prstGeom>
              <a:solidFill>
                <a:schemeClr val="accent1"/>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275" name="Rectangle 306"/>
              <p:cNvSpPr>
                <a:spLocks noChangeArrowheads="1"/>
              </p:cNvSpPr>
              <p:nvPr/>
            </p:nvSpPr>
            <p:spPr bwMode="gray">
              <a:xfrm>
                <a:off x="3360" y="3072"/>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276" name="Rectangle 307"/>
              <p:cNvSpPr>
                <a:spLocks noChangeArrowheads="1"/>
              </p:cNvSpPr>
              <p:nvPr/>
            </p:nvSpPr>
            <p:spPr bwMode="gray">
              <a:xfrm>
                <a:off x="3360" y="3216"/>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sp>
            <p:nvSpPr>
              <p:cNvPr id="10277" name="Rectangle 308"/>
              <p:cNvSpPr>
                <a:spLocks noChangeArrowheads="1"/>
              </p:cNvSpPr>
              <p:nvPr/>
            </p:nvSpPr>
            <p:spPr bwMode="gray">
              <a:xfrm>
                <a:off x="3360" y="3744"/>
                <a:ext cx="528" cy="144"/>
              </a:xfrm>
              <a:prstGeom prst="rect">
                <a:avLst/>
              </a:prstGeom>
              <a:solidFill>
                <a:schemeClr val="folHlink"/>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278" name="Rectangle 309"/>
              <p:cNvSpPr>
                <a:spLocks noChangeArrowheads="1"/>
              </p:cNvSpPr>
              <p:nvPr/>
            </p:nvSpPr>
            <p:spPr bwMode="gray">
              <a:xfrm>
                <a:off x="3936" y="3072"/>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p>
            </p:txBody>
          </p:sp>
          <p:sp>
            <p:nvSpPr>
              <p:cNvPr id="10279" name="Rectangle 310"/>
              <p:cNvSpPr>
                <a:spLocks noChangeArrowheads="1"/>
              </p:cNvSpPr>
              <p:nvPr/>
            </p:nvSpPr>
            <p:spPr bwMode="gray">
              <a:xfrm>
                <a:off x="3936" y="3216"/>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p>
            </p:txBody>
          </p:sp>
          <p:sp>
            <p:nvSpPr>
              <p:cNvPr id="10280" name="Rectangle 311"/>
              <p:cNvSpPr>
                <a:spLocks noChangeArrowheads="1"/>
              </p:cNvSpPr>
              <p:nvPr/>
            </p:nvSpPr>
            <p:spPr bwMode="gray">
              <a:xfrm>
                <a:off x="3936" y="3744"/>
                <a:ext cx="528" cy="144"/>
              </a:xfrm>
              <a:prstGeom prst="rect">
                <a:avLst/>
              </a:prstGeom>
              <a:solidFill>
                <a:schemeClr val="accent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spsr</a:t>
                </a:r>
              </a:p>
            </p:txBody>
          </p:sp>
          <p:sp>
            <p:nvSpPr>
              <p:cNvPr id="10281" name="Rectangle 312"/>
              <p:cNvSpPr>
                <a:spLocks noChangeArrowheads="1"/>
              </p:cNvSpPr>
              <p:nvPr/>
            </p:nvSpPr>
            <p:spPr bwMode="gray">
              <a:xfrm>
                <a:off x="1008" y="3072"/>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r13 (sp)</a:t>
                </a:r>
              </a:p>
            </p:txBody>
          </p:sp>
          <p:sp>
            <p:nvSpPr>
              <p:cNvPr id="10282" name="Rectangle 313"/>
              <p:cNvSpPr>
                <a:spLocks noChangeArrowheads="1"/>
              </p:cNvSpPr>
              <p:nvPr/>
            </p:nvSpPr>
            <p:spPr bwMode="gray">
              <a:xfrm>
                <a:off x="1008" y="3216"/>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r14 (lr)</a:t>
                </a:r>
              </a:p>
            </p:txBody>
          </p:sp>
          <p:sp>
            <p:nvSpPr>
              <p:cNvPr id="10283" name="Rectangle 314"/>
              <p:cNvSpPr>
                <a:spLocks noChangeArrowheads="1"/>
              </p:cNvSpPr>
              <p:nvPr/>
            </p:nvSpPr>
            <p:spPr bwMode="gray">
              <a:xfrm>
                <a:off x="1008" y="3744"/>
                <a:ext cx="528" cy="144"/>
              </a:xfrm>
              <a:prstGeom prst="rect">
                <a:avLst/>
              </a:prstGeom>
              <a:solidFill>
                <a:srgbClr val="C0C0C0"/>
              </a:solidFill>
              <a:ln w="12700">
                <a:solidFill>
                  <a:schemeClr val="tx1"/>
                </a:solidFill>
                <a:miter lim="800000"/>
                <a:headEnd/>
                <a:tailEnd/>
              </a:ln>
            </p:spPr>
            <p:txBody>
              <a:bodyPr wrap="none" lIns="73025" tIns="36512" rIns="73025" bIns="36512" anchor="ctr"/>
              <a:lstStyle/>
              <a:p>
                <a:pPr defTabSz="487363" fontAlgn="base">
                  <a:spcBef>
                    <a:spcPct val="0"/>
                  </a:spcBef>
                  <a:spcAft>
                    <a:spcPct val="0"/>
                  </a:spcAft>
                </a:pPr>
                <a:r>
                  <a:rPr lang="en-US" sz="1200" b="1">
                    <a:solidFill>
                      <a:prstClr val="black"/>
                    </a:solidFill>
                    <a:latin typeface="Courier New" pitchFamily="49" charset="0"/>
                    <a:cs typeface="Arial" pitchFamily="34" charset="0"/>
                  </a:rPr>
                  <a:t>spsr</a:t>
                </a:r>
              </a:p>
            </p:txBody>
          </p:sp>
          <p:sp>
            <p:nvSpPr>
              <p:cNvPr id="10284" name="Rectangle 315"/>
              <p:cNvSpPr>
                <a:spLocks noChangeArrowheads="1"/>
              </p:cNvSpPr>
              <p:nvPr/>
            </p:nvSpPr>
            <p:spPr bwMode="gray">
              <a:xfrm>
                <a:off x="2784" y="235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r8</a:t>
                </a:r>
                <a:endParaRPr lang="en-US" sz="1600" b="1">
                  <a:solidFill>
                    <a:prstClr val="black"/>
                  </a:solidFill>
                  <a:latin typeface="Courier New" pitchFamily="49" charset="0"/>
                  <a:cs typeface="Arial" pitchFamily="34" charset="0"/>
                </a:endParaRPr>
              </a:p>
            </p:txBody>
          </p:sp>
          <p:sp>
            <p:nvSpPr>
              <p:cNvPr id="10285" name="Rectangle 316"/>
              <p:cNvSpPr>
                <a:spLocks noChangeArrowheads="1"/>
              </p:cNvSpPr>
              <p:nvPr/>
            </p:nvSpPr>
            <p:spPr bwMode="gray">
              <a:xfrm>
                <a:off x="2784" y="249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r9</a:t>
                </a:r>
                <a:endParaRPr lang="en-US" sz="1600" b="1">
                  <a:solidFill>
                    <a:prstClr val="black"/>
                  </a:solidFill>
                  <a:latin typeface="Courier New" pitchFamily="49" charset="0"/>
                  <a:cs typeface="Arial" pitchFamily="34" charset="0"/>
                </a:endParaRPr>
              </a:p>
            </p:txBody>
          </p:sp>
          <p:sp>
            <p:nvSpPr>
              <p:cNvPr id="10286" name="Rectangle 317"/>
              <p:cNvSpPr>
                <a:spLocks noChangeArrowheads="1"/>
              </p:cNvSpPr>
              <p:nvPr/>
            </p:nvSpPr>
            <p:spPr bwMode="gray">
              <a:xfrm>
                <a:off x="2784" y="2640"/>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r10</a:t>
                </a:r>
                <a:endParaRPr lang="en-US" sz="1600" b="1">
                  <a:solidFill>
                    <a:prstClr val="black"/>
                  </a:solidFill>
                  <a:latin typeface="Courier New" pitchFamily="49" charset="0"/>
                  <a:cs typeface="Arial" pitchFamily="34" charset="0"/>
                </a:endParaRPr>
              </a:p>
            </p:txBody>
          </p:sp>
          <p:sp>
            <p:nvSpPr>
              <p:cNvPr id="10287" name="Rectangle 318"/>
              <p:cNvSpPr>
                <a:spLocks noChangeArrowheads="1"/>
              </p:cNvSpPr>
              <p:nvPr/>
            </p:nvSpPr>
            <p:spPr bwMode="gray">
              <a:xfrm>
                <a:off x="2784" y="2784"/>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r11</a:t>
                </a:r>
                <a:endParaRPr lang="en-US" sz="1600" b="1">
                  <a:solidFill>
                    <a:prstClr val="black"/>
                  </a:solidFill>
                  <a:latin typeface="Courier New" pitchFamily="49" charset="0"/>
                  <a:cs typeface="Arial" pitchFamily="34" charset="0"/>
                </a:endParaRPr>
              </a:p>
            </p:txBody>
          </p:sp>
          <p:sp>
            <p:nvSpPr>
              <p:cNvPr id="10288" name="Rectangle 319"/>
              <p:cNvSpPr>
                <a:spLocks noChangeArrowheads="1"/>
              </p:cNvSpPr>
              <p:nvPr/>
            </p:nvSpPr>
            <p:spPr bwMode="gray">
              <a:xfrm>
                <a:off x="2784" y="292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r12</a:t>
                </a:r>
                <a:endParaRPr lang="en-US" sz="1600" b="1">
                  <a:solidFill>
                    <a:prstClr val="black"/>
                  </a:solidFill>
                  <a:latin typeface="Courier New" pitchFamily="49" charset="0"/>
                  <a:cs typeface="Arial" pitchFamily="34" charset="0"/>
                </a:endParaRPr>
              </a:p>
            </p:txBody>
          </p:sp>
          <p:sp>
            <p:nvSpPr>
              <p:cNvPr id="10289" name="Rectangle 320"/>
              <p:cNvSpPr>
                <a:spLocks noChangeArrowheads="1"/>
              </p:cNvSpPr>
              <p:nvPr/>
            </p:nvSpPr>
            <p:spPr bwMode="gray">
              <a:xfrm>
                <a:off x="2784" y="3072"/>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r13 (sp)</a:t>
                </a:r>
                <a:endParaRPr lang="en-US" sz="1600" b="1">
                  <a:solidFill>
                    <a:prstClr val="black"/>
                  </a:solidFill>
                  <a:latin typeface="Courier New" pitchFamily="49" charset="0"/>
                  <a:cs typeface="Arial" pitchFamily="34" charset="0"/>
                </a:endParaRPr>
              </a:p>
            </p:txBody>
          </p:sp>
          <p:sp>
            <p:nvSpPr>
              <p:cNvPr id="10290" name="Rectangle 321"/>
              <p:cNvSpPr>
                <a:spLocks noChangeArrowheads="1"/>
              </p:cNvSpPr>
              <p:nvPr/>
            </p:nvSpPr>
            <p:spPr bwMode="gray">
              <a:xfrm>
                <a:off x="2784" y="3216"/>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r14 (lr)</a:t>
                </a:r>
                <a:endParaRPr lang="en-US" sz="1600" b="1">
                  <a:solidFill>
                    <a:prstClr val="black"/>
                  </a:solidFill>
                  <a:latin typeface="Courier New" pitchFamily="49" charset="0"/>
                  <a:cs typeface="Arial" pitchFamily="34" charset="0"/>
                </a:endParaRPr>
              </a:p>
            </p:txBody>
          </p:sp>
          <p:sp>
            <p:nvSpPr>
              <p:cNvPr id="10291" name="Rectangle 322"/>
              <p:cNvSpPr>
                <a:spLocks noChangeArrowheads="1"/>
              </p:cNvSpPr>
              <p:nvPr/>
            </p:nvSpPr>
            <p:spPr bwMode="gray">
              <a:xfrm>
                <a:off x="2789" y="3748"/>
                <a:ext cx="528" cy="144"/>
              </a:xfrm>
              <a:prstGeom prst="rect">
                <a:avLst/>
              </a:prstGeom>
              <a:solidFill>
                <a:schemeClr val="bg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black"/>
                    </a:solidFill>
                    <a:latin typeface="Courier New" pitchFamily="49" charset="0"/>
                    <a:cs typeface="Arial" pitchFamily="34" charset="0"/>
                  </a:rPr>
                  <a:t>spsr</a:t>
                </a:r>
                <a:endParaRPr lang="en-US" sz="1600" b="1">
                  <a:solidFill>
                    <a:prstClr val="black"/>
                  </a:solidFill>
                  <a:latin typeface="Courier New" pitchFamily="49" charset="0"/>
                  <a:cs typeface="Arial" pitchFamily="34" charset="0"/>
                </a:endParaRPr>
              </a:p>
            </p:txBody>
          </p:sp>
          <p:sp>
            <p:nvSpPr>
              <p:cNvPr id="10292" name="Rectangle 323"/>
              <p:cNvSpPr>
                <a:spLocks noChangeArrowheads="1"/>
              </p:cNvSpPr>
              <p:nvPr/>
            </p:nvSpPr>
            <p:spPr bwMode="gray">
              <a:xfrm>
                <a:off x="318" y="897"/>
                <a:ext cx="2064"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FFC000"/>
                    </a:solidFill>
                    <a:latin typeface="Arial" pitchFamily="34" charset="0"/>
                    <a:cs typeface="Arial" pitchFamily="34" charset="0"/>
                  </a:rPr>
                  <a:t>Current Visible Registers</a:t>
                </a:r>
              </a:p>
            </p:txBody>
          </p:sp>
          <p:sp>
            <p:nvSpPr>
              <p:cNvPr id="10293" name="Rectangle 324"/>
              <p:cNvSpPr>
                <a:spLocks noChangeArrowheads="1"/>
              </p:cNvSpPr>
              <p:nvPr/>
            </p:nvSpPr>
            <p:spPr bwMode="gray">
              <a:xfrm>
                <a:off x="3162" y="1579"/>
                <a:ext cx="1812" cy="252"/>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2000" b="1">
                    <a:solidFill>
                      <a:srgbClr val="FFC000"/>
                    </a:solidFill>
                    <a:latin typeface="Arial" pitchFamily="34" charset="0"/>
                    <a:cs typeface="Arial" pitchFamily="34" charset="0"/>
                  </a:rPr>
                  <a:t>Banked out Registers</a:t>
                </a:r>
              </a:p>
            </p:txBody>
          </p:sp>
          <p:sp>
            <p:nvSpPr>
              <p:cNvPr id="10294" name="Rectangle 325"/>
              <p:cNvSpPr>
                <a:spLocks noChangeArrowheads="1"/>
              </p:cNvSpPr>
              <p:nvPr/>
            </p:nvSpPr>
            <p:spPr bwMode="gray">
              <a:xfrm>
                <a:off x="21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User</a:t>
                </a:r>
                <a:endParaRPr lang="en-US" sz="2000" b="1">
                  <a:solidFill>
                    <a:srgbClr val="0000FF"/>
                  </a:solidFill>
                  <a:latin typeface="Arial" pitchFamily="34" charset="0"/>
                  <a:cs typeface="Arial" pitchFamily="34" charset="0"/>
                </a:endParaRPr>
              </a:p>
            </p:txBody>
          </p:sp>
          <p:sp>
            <p:nvSpPr>
              <p:cNvPr id="10295" name="Rectangle 326"/>
              <p:cNvSpPr>
                <a:spLocks noChangeArrowheads="1"/>
              </p:cNvSpPr>
              <p:nvPr/>
            </p:nvSpPr>
            <p:spPr bwMode="gray">
              <a:xfrm>
                <a:off x="2784"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FIQ</a:t>
                </a:r>
              </a:p>
            </p:txBody>
          </p:sp>
          <p:sp>
            <p:nvSpPr>
              <p:cNvPr id="10296" name="Rectangle 327"/>
              <p:cNvSpPr>
                <a:spLocks noChangeArrowheads="1"/>
              </p:cNvSpPr>
              <p:nvPr/>
            </p:nvSpPr>
            <p:spPr bwMode="gray">
              <a:xfrm>
                <a:off x="3360"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IRQ</a:t>
                </a:r>
                <a:endParaRPr lang="en-US" sz="2000" b="1">
                  <a:solidFill>
                    <a:srgbClr val="0000FF"/>
                  </a:solidFill>
                  <a:latin typeface="Arial" pitchFamily="34" charset="0"/>
                  <a:cs typeface="Arial" pitchFamily="34" charset="0"/>
                </a:endParaRPr>
              </a:p>
            </p:txBody>
          </p:sp>
          <p:sp>
            <p:nvSpPr>
              <p:cNvPr id="10297" name="Rectangle 328"/>
              <p:cNvSpPr>
                <a:spLocks noChangeArrowheads="1"/>
              </p:cNvSpPr>
              <p:nvPr/>
            </p:nvSpPr>
            <p:spPr bwMode="gray">
              <a:xfrm>
                <a:off x="3936" y="2023"/>
                <a:ext cx="528"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SVC</a:t>
                </a:r>
                <a:endParaRPr lang="en-US" sz="2000" b="1">
                  <a:solidFill>
                    <a:srgbClr val="0000FF"/>
                  </a:solidFill>
                  <a:latin typeface="Arial" pitchFamily="34" charset="0"/>
                  <a:cs typeface="Arial" pitchFamily="34" charset="0"/>
                </a:endParaRPr>
              </a:p>
            </p:txBody>
          </p:sp>
          <p:sp>
            <p:nvSpPr>
              <p:cNvPr id="10298" name="Rectangle 329"/>
              <p:cNvSpPr>
                <a:spLocks noChangeArrowheads="1"/>
              </p:cNvSpPr>
              <p:nvPr/>
            </p:nvSpPr>
            <p:spPr bwMode="gray">
              <a:xfrm>
                <a:off x="4512" y="2023"/>
                <a:ext cx="576" cy="214"/>
              </a:xfrm>
              <a:prstGeom prst="rect">
                <a:avLst/>
              </a:prstGeom>
              <a:noFill/>
              <a:ln w="12700">
                <a:noFill/>
                <a:miter lim="800000"/>
                <a:headEnd/>
                <a:tailEnd/>
              </a:ln>
            </p:spPr>
            <p:txBody>
              <a:bodyPr lIns="96838" tIns="47625" rIns="96838" bIns="47625" anchor="ctr">
                <a:spAutoFit/>
              </a:bodyPr>
              <a:lstStyle/>
              <a:p>
                <a:pPr fontAlgn="base">
                  <a:spcBef>
                    <a:spcPct val="0"/>
                  </a:spcBef>
                  <a:spcAft>
                    <a:spcPct val="0"/>
                  </a:spcAft>
                </a:pPr>
                <a:r>
                  <a:rPr lang="en-US" sz="1600" b="1">
                    <a:solidFill>
                      <a:prstClr val="black"/>
                    </a:solidFill>
                    <a:latin typeface="Arial" pitchFamily="34" charset="0"/>
                    <a:cs typeface="Arial" pitchFamily="34" charset="0"/>
                  </a:rPr>
                  <a:t>Undef</a:t>
                </a:r>
                <a:endParaRPr lang="en-US" sz="2000" b="1">
                  <a:solidFill>
                    <a:srgbClr val="0000FF"/>
                  </a:solidFill>
                  <a:latin typeface="Arial" pitchFamily="34" charset="0"/>
                  <a:cs typeface="Arial" pitchFamily="34" charset="0"/>
                </a:endParaRPr>
              </a:p>
            </p:txBody>
          </p:sp>
          <p:sp>
            <p:nvSpPr>
              <p:cNvPr id="10299" name="Rectangle 330"/>
              <p:cNvSpPr>
                <a:spLocks noChangeArrowheads="1"/>
              </p:cNvSpPr>
              <p:nvPr/>
            </p:nvSpPr>
            <p:spPr bwMode="gray">
              <a:xfrm>
                <a:off x="2160" y="3072"/>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r13 (sp)</a:t>
                </a:r>
                <a:endParaRPr lang="en-US" sz="1600" b="1">
                  <a:solidFill>
                    <a:prstClr val="white"/>
                  </a:solidFill>
                  <a:latin typeface="Courier New" pitchFamily="49" charset="0"/>
                  <a:cs typeface="Arial" pitchFamily="34" charset="0"/>
                </a:endParaRPr>
              </a:p>
            </p:txBody>
          </p:sp>
          <p:sp>
            <p:nvSpPr>
              <p:cNvPr id="10300" name="Rectangle 331"/>
              <p:cNvSpPr>
                <a:spLocks noChangeArrowheads="1"/>
              </p:cNvSpPr>
              <p:nvPr/>
            </p:nvSpPr>
            <p:spPr bwMode="gray">
              <a:xfrm>
                <a:off x="2160" y="3216"/>
                <a:ext cx="528" cy="144"/>
              </a:xfrm>
              <a:prstGeom prst="rect">
                <a:avLst/>
              </a:prstGeom>
              <a:solidFill>
                <a:schemeClr val="tx2"/>
              </a:solidFill>
              <a:ln w="12700">
                <a:solidFill>
                  <a:schemeClr val="tx1"/>
                </a:solidFill>
                <a:miter lim="800000"/>
                <a:headEnd/>
                <a:tailEnd/>
              </a:ln>
            </p:spPr>
            <p:txBody>
              <a:bodyPr wrap="none" anchor="ctr"/>
              <a:lstStyle/>
              <a:p>
                <a:pPr fontAlgn="base">
                  <a:spcBef>
                    <a:spcPct val="0"/>
                  </a:spcBef>
                  <a:spcAft>
                    <a:spcPct val="0"/>
                  </a:spcAft>
                </a:pPr>
                <a:r>
                  <a:rPr lang="en-US" sz="1200" b="1">
                    <a:solidFill>
                      <a:prstClr val="white"/>
                    </a:solidFill>
                    <a:latin typeface="Courier New" pitchFamily="49" charset="0"/>
                    <a:cs typeface="Arial" pitchFamily="34" charset="0"/>
                  </a:rPr>
                  <a:t>r14 (lr)</a:t>
                </a:r>
                <a:endParaRPr lang="en-US" sz="1600" b="1">
                  <a:solidFill>
                    <a:prstClr val="white"/>
                  </a:solidFill>
                  <a:latin typeface="Courier New" pitchFamily="49" charset="0"/>
                  <a:cs typeface="Arial" pitchFamily="34" charset="0"/>
                </a:endParaRPr>
              </a:p>
            </p:txBody>
          </p:sp>
        </p:grpSp>
      </p:grpSp>
      <p:sp>
        <p:nvSpPr>
          <p:cNvPr id="10248" name="Rectangle 332"/>
          <p:cNvSpPr>
            <a:spLocks noGrp="1" noChangeArrowheads="1"/>
          </p:cNvSpPr>
          <p:nvPr>
            <p:ph type="title"/>
          </p:nvPr>
        </p:nvSpPr>
        <p:spPr>
          <a:xfrm>
            <a:off x="468313" y="0"/>
            <a:ext cx="8229600" cy="692150"/>
          </a:xfrm>
        </p:spPr>
        <p:txBody>
          <a:bodyPr/>
          <a:lstStyle/>
          <a:p>
            <a:pPr algn="l" eaLnBrk="1" hangingPunct="1"/>
            <a:r>
              <a:rPr lang="en-US" sz="3200" smtClean="0">
                <a:solidFill>
                  <a:schemeClr val="accent1"/>
                </a:solidFill>
              </a:rPr>
              <a:t>The ARM Register Set</a:t>
            </a:r>
          </a:p>
        </p:txBody>
      </p:sp>
      <p:sp>
        <p:nvSpPr>
          <p:cNvPr id="193869" name="Rectangle 333"/>
          <p:cNvSpPr>
            <a:spLocks noChangeArrowheads="1"/>
          </p:cNvSpPr>
          <p:nvPr/>
        </p:nvSpPr>
        <p:spPr bwMode="gray">
          <a:xfrm>
            <a:off x="7848600" y="1219200"/>
            <a:ext cx="990600" cy="685800"/>
          </a:xfrm>
          <a:prstGeom prst="rect">
            <a:avLst/>
          </a:prstGeom>
          <a:solidFill>
            <a:schemeClr val="bg1"/>
          </a:solidFill>
          <a:ln w="381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93870" name="Rectangle 334"/>
          <p:cNvSpPr>
            <a:spLocks noChangeArrowheads="1"/>
          </p:cNvSpPr>
          <p:nvPr/>
        </p:nvSpPr>
        <p:spPr bwMode="gray">
          <a:xfrm>
            <a:off x="7848600" y="1219200"/>
            <a:ext cx="990600" cy="533400"/>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93871" name="Rectangle 335"/>
          <p:cNvSpPr>
            <a:spLocks noChangeArrowheads="1"/>
          </p:cNvSpPr>
          <p:nvPr/>
        </p:nvSpPr>
        <p:spPr bwMode="gray">
          <a:xfrm>
            <a:off x="7848600" y="1295400"/>
            <a:ext cx="990600" cy="533400"/>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93872" name="Rectangle 336"/>
          <p:cNvSpPr>
            <a:spLocks noChangeArrowheads="1"/>
          </p:cNvSpPr>
          <p:nvPr/>
        </p:nvSpPr>
        <p:spPr bwMode="gray">
          <a:xfrm>
            <a:off x="7848600" y="1371600"/>
            <a:ext cx="990600" cy="533400"/>
          </a:xfrm>
          <a:prstGeom prst="rect">
            <a:avLst/>
          </a:prstGeom>
          <a:solidFill>
            <a:srgbClr val="FFFFFF"/>
          </a:solidFill>
          <a:ln w="127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93873" name="Rectangle 337"/>
          <p:cNvSpPr>
            <a:spLocks noChangeArrowheads="1"/>
          </p:cNvSpPr>
          <p:nvPr/>
        </p:nvSpPr>
        <p:spPr bwMode="gray">
          <a:xfrm>
            <a:off x="7848600" y="1143000"/>
            <a:ext cx="990600" cy="685800"/>
          </a:xfrm>
          <a:prstGeom prst="rect">
            <a:avLst/>
          </a:prstGeom>
          <a:solidFill>
            <a:schemeClr val="bg1"/>
          </a:solidFill>
          <a:ln w="38100">
            <a:noFill/>
            <a:miter lim="800000"/>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338" name="Date Placeholder 337"/>
          <p:cNvSpPr>
            <a:spLocks noGrp="1"/>
          </p:cNvSpPr>
          <p:nvPr>
            <p:ph type="dt" sz="half" idx="10"/>
          </p:nvPr>
        </p:nvSpPr>
        <p:spPr/>
        <p:txBody>
          <a:bodyPr/>
          <a:lstStyle/>
          <a:p>
            <a:pPr>
              <a:defRPr/>
            </a:pPr>
            <a:fld id="{FC1AE003-3843-48B5-85E9-82BF13395213}"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2081566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3869"/>
                                        </p:tgtEl>
                                        <p:attrNameLst>
                                          <p:attrName>style.visibility</p:attrName>
                                        </p:attrNameLst>
                                      </p:cBhvr>
                                      <p:to>
                                        <p:strVal val="visible"/>
                                      </p:to>
                                    </p:set>
                                  </p:childTnLst>
                                  <p:subTnLst>
                                    <p:set>
                                      <p:cBhvr override="childStyle">
                                        <p:cTn dur="1" fill="hold" display="0" masterRel="nextClick" afterEffect="1"/>
                                        <p:tgtEl>
                                          <p:spTgt spid="193869"/>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3870"/>
                                        </p:tgtEl>
                                        <p:attrNameLst>
                                          <p:attrName>style.visibility</p:attrName>
                                        </p:attrNameLst>
                                      </p:cBhvr>
                                      <p:to>
                                        <p:strVal val="visible"/>
                                      </p:to>
                                    </p:set>
                                  </p:childTnLst>
                                  <p:subTnLst>
                                    <p:set>
                                      <p:cBhvr override="childStyle">
                                        <p:cTn dur="1" fill="hold" display="0" masterRel="nextClick" afterEffect="1"/>
                                        <p:tgtEl>
                                          <p:spTgt spid="19387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3871"/>
                                        </p:tgtEl>
                                        <p:attrNameLst>
                                          <p:attrName>style.visibility</p:attrName>
                                        </p:attrNameLst>
                                      </p:cBhvr>
                                      <p:to>
                                        <p:strVal val="visible"/>
                                      </p:to>
                                    </p:set>
                                  </p:childTnLst>
                                  <p:subTnLst>
                                    <p:set>
                                      <p:cBhvr override="childStyle">
                                        <p:cTn dur="1" fill="hold" display="0" masterRel="nextClick" afterEffect="1"/>
                                        <p:tgtEl>
                                          <p:spTgt spid="19387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93872"/>
                                        </p:tgtEl>
                                        <p:attrNameLst>
                                          <p:attrName>style.visibility</p:attrName>
                                        </p:attrNameLst>
                                      </p:cBhvr>
                                      <p:to>
                                        <p:strVal val="visible"/>
                                      </p:to>
                                    </p:set>
                                  </p:childTnLst>
                                  <p:subTnLst>
                                    <p:set>
                                      <p:cBhvr override="childStyle">
                                        <p:cTn dur="1" fill="hold" display="0" masterRel="nextClick" afterEffect="1"/>
                                        <p:tgtEl>
                                          <p:spTgt spid="193872"/>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93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869" grpId="0" animBg="1"/>
      <p:bldP spid="193870" grpId="0" animBg="1"/>
      <p:bldP spid="193871" grpId="0" animBg="1"/>
      <p:bldP spid="193872" grpId="0" animBg="1"/>
      <p:bldP spid="19387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Line 2"/>
          <p:cNvSpPr>
            <a:spLocks noChangeShapeType="1"/>
          </p:cNvSpPr>
          <p:nvPr/>
        </p:nvSpPr>
        <p:spPr bwMode="gray">
          <a:xfrm>
            <a:off x="76200" y="3352800"/>
            <a:ext cx="8763000" cy="0"/>
          </a:xfrm>
          <a:prstGeom prst="line">
            <a:avLst/>
          </a:prstGeom>
          <a:noFill/>
          <a:ln w="38100">
            <a:solidFill>
              <a:schemeClr val="bg2"/>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39" name="Rectangle 3"/>
          <p:cNvSpPr>
            <a:spLocks noGrp="1" noChangeArrowheads="1"/>
          </p:cNvSpPr>
          <p:nvPr>
            <p:ph type="title"/>
          </p:nvPr>
        </p:nvSpPr>
        <p:spPr>
          <a:xfrm>
            <a:off x="453483" y="152400"/>
            <a:ext cx="8229600" cy="792162"/>
          </a:xfrm>
        </p:spPr>
        <p:txBody>
          <a:bodyPr/>
          <a:lstStyle/>
          <a:p>
            <a:r>
              <a:rPr lang="en-US" dirty="0"/>
              <a:t>Register Organization Summary</a:t>
            </a:r>
          </a:p>
        </p:txBody>
      </p:sp>
      <p:sp>
        <p:nvSpPr>
          <p:cNvPr id="219141" name="Rectangle 5"/>
          <p:cNvSpPr>
            <a:spLocks noChangeArrowheads="1"/>
          </p:cNvSpPr>
          <p:nvPr/>
        </p:nvSpPr>
        <p:spPr bwMode="gray">
          <a:xfrm>
            <a:off x="1752600" y="1524000"/>
            <a:ext cx="838200" cy="18288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r0-r7,</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42" name="Rectangle 6"/>
          <p:cNvSpPr>
            <a:spLocks noChangeArrowheads="1"/>
          </p:cNvSpPr>
          <p:nvPr/>
        </p:nvSpPr>
        <p:spPr bwMode="gray">
          <a:xfrm>
            <a:off x="1752600" y="4953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43" name="Rectangle 7"/>
          <p:cNvSpPr>
            <a:spLocks noChangeArrowheads="1"/>
          </p:cNvSpPr>
          <p:nvPr/>
        </p:nvSpPr>
        <p:spPr bwMode="gray">
          <a:xfrm>
            <a:off x="1752600" y="5334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44" name="Rectangle 8"/>
          <p:cNvSpPr>
            <a:spLocks noChangeArrowheads="1"/>
          </p:cNvSpPr>
          <p:nvPr/>
        </p:nvSpPr>
        <p:spPr bwMode="gray">
          <a:xfrm>
            <a:off x="1752600" y="33528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r8</a:t>
            </a:r>
            <a:endParaRPr lang="en-US" sz="1600">
              <a:solidFill>
                <a:srgbClr val="FF0000"/>
              </a:solidFill>
            </a:endParaRPr>
          </a:p>
        </p:txBody>
      </p:sp>
      <p:sp>
        <p:nvSpPr>
          <p:cNvPr id="219145" name="Rectangle 9"/>
          <p:cNvSpPr>
            <a:spLocks noChangeArrowheads="1"/>
          </p:cNvSpPr>
          <p:nvPr/>
        </p:nvSpPr>
        <p:spPr bwMode="gray">
          <a:xfrm>
            <a:off x="1752600" y="35814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r9</a:t>
            </a:r>
            <a:endParaRPr lang="en-US" sz="1600">
              <a:solidFill>
                <a:srgbClr val="FF0000"/>
              </a:solidFill>
            </a:endParaRPr>
          </a:p>
        </p:txBody>
      </p:sp>
      <p:sp>
        <p:nvSpPr>
          <p:cNvPr id="219146" name="Rectangle 10"/>
          <p:cNvSpPr>
            <a:spLocks noChangeArrowheads="1"/>
          </p:cNvSpPr>
          <p:nvPr/>
        </p:nvSpPr>
        <p:spPr bwMode="gray">
          <a:xfrm>
            <a:off x="1752600" y="38100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r10</a:t>
            </a:r>
            <a:endParaRPr lang="en-US" sz="1600">
              <a:solidFill>
                <a:srgbClr val="FF0000"/>
              </a:solidFill>
            </a:endParaRPr>
          </a:p>
        </p:txBody>
      </p:sp>
      <p:sp>
        <p:nvSpPr>
          <p:cNvPr id="219147" name="Rectangle 11"/>
          <p:cNvSpPr>
            <a:spLocks noChangeArrowheads="1"/>
          </p:cNvSpPr>
          <p:nvPr/>
        </p:nvSpPr>
        <p:spPr bwMode="gray">
          <a:xfrm>
            <a:off x="1752600" y="40386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r11</a:t>
            </a:r>
            <a:endParaRPr lang="en-US" sz="1600">
              <a:solidFill>
                <a:srgbClr val="FF0000"/>
              </a:solidFill>
            </a:endParaRPr>
          </a:p>
        </p:txBody>
      </p:sp>
      <p:sp>
        <p:nvSpPr>
          <p:cNvPr id="219148" name="Rectangle 12"/>
          <p:cNvSpPr>
            <a:spLocks noChangeArrowheads="1"/>
          </p:cNvSpPr>
          <p:nvPr/>
        </p:nvSpPr>
        <p:spPr bwMode="gray">
          <a:xfrm>
            <a:off x="1752600" y="42672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r12</a:t>
            </a:r>
            <a:endParaRPr lang="en-US" sz="1600">
              <a:solidFill>
                <a:srgbClr val="FF0000"/>
              </a:solidFill>
            </a:endParaRPr>
          </a:p>
        </p:txBody>
      </p:sp>
      <p:sp>
        <p:nvSpPr>
          <p:cNvPr id="219149" name="Rectangle 13"/>
          <p:cNvSpPr>
            <a:spLocks noChangeArrowheads="1"/>
          </p:cNvSpPr>
          <p:nvPr/>
        </p:nvSpPr>
        <p:spPr bwMode="gray">
          <a:xfrm>
            <a:off x="1752600" y="44958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r13 (sp)</a:t>
            </a:r>
            <a:endParaRPr lang="en-US" sz="1600">
              <a:solidFill>
                <a:srgbClr val="FF0000"/>
              </a:solidFill>
            </a:endParaRPr>
          </a:p>
        </p:txBody>
      </p:sp>
      <p:sp>
        <p:nvSpPr>
          <p:cNvPr id="219150" name="Rectangle 14"/>
          <p:cNvSpPr>
            <a:spLocks noChangeArrowheads="1"/>
          </p:cNvSpPr>
          <p:nvPr/>
        </p:nvSpPr>
        <p:spPr bwMode="gray">
          <a:xfrm>
            <a:off x="1752600" y="47244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r14 (lr)</a:t>
            </a:r>
            <a:endParaRPr lang="en-US" sz="1600">
              <a:solidFill>
                <a:srgbClr val="FF0000"/>
              </a:solidFill>
            </a:endParaRPr>
          </a:p>
        </p:txBody>
      </p:sp>
      <p:sp>
        <p:nvSpPr>
          <p:cNvPr id="219151" name="Rectangle 15"/>
          <p:cNvSpPr>
            <a:spLocks noChangeArrowheads="1"/>
          </p:cNvSpPr>
          <p:nvPr/>
        </p:nvSpPr>
        <p:spPr bwMode="gray">
          <a:xfrm>
            <a:off x="1752600" y="5562600"/>
            <a:ext cx="838200" cy="228600"/>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rgbClr val="FF0000"/>
                </a:solidFill>
              </a:rPr>
              <a:t>spsr</a:t>
            </a:r>
            <a:endParaRPr lang="en-US" sz="1600">
              <a:solidFill>
                <a:srgbClr val="FF0000"/>
              </a:solidFill>
            </a:endParaRPr>
          </a:p>
        </p:txBody>
      </p:sp>
      <p:sp>
        <p:nvSpPr>
          <p:cNvPr id="219152" name="Rectangle 16"/>
          <p:cNvSpPr>
            <a:spLocks noChangeArrowheads="1"/>
          </p:cNvSpPr>
          <p:nvPr/>
        </p:nvSpPr>
        <p:spPr bwMode="gray">
          <a:xfrm>
            <a:off x="1752600" y="1066800"/>
            <a:ext cx="838200" cy="339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pPr algn="ctr"/>
            <a:r>
              <a:rPr lang="en-US" sz="1600">
                <a:latin typeface="Arial" pitchFamily="34" charset="0"/>
              </a:rPr>
              <a:t>FIQ</a:t>
            </a:r>
          </a:p>
        </p:txBody>
      </p:sp>
      <p:grpSp>
        <p:nvGrpSpPr>
          <p:cNvPr id="219213" name="Group 77"/>
          <p:cNvGrpSpPr>
            <a:grpSpLocks/>
          </p:cNvGrpSpPr>
          <p:nvPr/>
        </p:nvGrpSpPr>
        <p:grpSpPr bwMode="auto">
          <a:xfrm>
            <a:off x="533400" y="1524000"/>
            <a:ext cx="838200" cy="4038600"/>
            <a:chOff x="336" y="960"/>
            <a:chExt cx="528" cy="2544"/>
          </a:xfrm>
        </p:grpSpPr>
        <p:sp>
          <p:nvSpPr>
            <p:cNvPr id="219154" name="Rectangle 18"/>
            <p:cNvSpPr>
              <a:spLocks noChangeArrowheads="1"/>
            </p:cNvSpPr>
            <p:nvPr/>
          </p:nvSpPr>
          <p:spPr bwMode="gray">
            <a:xfrm>
              <a:off x="336" y="2112"/>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r8</a:t>
              </a:r>
              <a:endParaRPr lang="en-US" sz="1600">
                <a:solidFill>
                  <a:schemeClr val="bg1"/>
                </a:solidFill>
              </a:endParaRPr>
            </a:p>
          </p:txBody>
        </p:sp>
        <p:sp>
          <p:nvSpPr>
            <p:cNvPr id="219155" name="Rectangle 19"/>
            <p:cNvSpPr>
              <a:spLocks noChangeArrowheads="1"/>
            </p:cNvSpPr>
            <p:nvPr/>
          </p:nvSpPr>
          <p:spPr bwMode="gray">
            <a:xfrm>
              <a:off x="336" y="2256"/>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r9</a:t>
              </a:r>
              <a:endParaRPr lang="en-US" sz="1600">
                <a:solidFill>
                  <a:schemeClr val="bg1"/>
                </a:solidFill>
              </a:endParaRPr>
            </a:p>
          </p:txBody>
        </p:sp>
        <p:sp>
          <p:nvSpPr>
            <p:cNvPr id="219156" name="Rectangle 20"/>
            <p:cNvSpPr>
              <a:spLocks noChangeArrowheads="1"/>
            </p:cNvSpPr>
            <p:nvPr/>
          </p:nvSpPr>
          <p:spPr bwMode="gray">
            <a:xfrm>
              <a:off x="336" y="2400"/>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r10</a:t>
              </a:r>
              <a:endParaRPr lang="en-US" sz="1600">
                <a:solidFill>
                  <a:schemeClr val="bg1"/>
                </a:solidFill>
              </a:endParaRPr>
            </a:p>
          </p:txBody>
        </p:sp>
        <p:sp>
          <p:nvSpPr>
            <p:cNvPr id="219157" name="Rectangle 21"/>
            <p:cNvSpPr>
              <a:spLocks noChangeArrowheads="1"/>
            </p:cNvSpPr>
            <p:nvPr/>
          </p:nvSpPr>
          <p:spPr bwMode="gray">
            <a:xfrm>
              <a:off x="336" y="2544"/>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r11</a:t>
              </a:r>
              <a:endParaRPr lang="en-US" sz="1600">
                <a:solidFill>
                  <a:schemeClr val="bg1"/>
                </a:solidFill>
              </a:endParaRPr>
            </a:p>
          </p:txBody>
        </p:sp>
        <p:sp>
          <p:nvSpPr>
            <p:cNvPr id="219158" name="Rectangle 22"/>
            <p:cNvSpPr>
              <a:spLocks noChangeArrowheads="1"/>
            </p:cNvSpPr>
            <p:nvPr/>
          </p:nvSpPr>
          <p:spPr bwMode="gray">
            <a:xfrm>
              <a:off x="336" y="2688"/>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r12</a:t>
              </a:r>
              <a:endParaRPr lang="en-US" sz="1600">
                <a:solidFill>
                  <a:schemeClr val="bg1"/>
                </a:solidFill>
              </a:endParaRPr>
            </a:p>
          </p:txBody>
        </p:sp>
        <p:sp>
          <p:nvSpPr>
            <p:cNvPr id="219159" name="Rectangle 23"/>
            <p:cNvSpPr>
              <a:spLocks noChangeArrowheads="1"/>
            </p:cNvSpPr>
            <p:nvPr/>
          </p:nvSpPr>
          <p:spPr bwMode="gray">
            <a:xfrm>
              <a:off x="336" y="2832"/>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r13 (sp)</a:t>
              </a:r>
              <a:endParaRPr lang="en-US" sz="1600">
                <a:solidFill>
                  <a:schemeClr val="bg1"/>
                </a:solidFill>
              </a:endParaRPr>
            </a:p>
          </p:txBody>
        </p:sp>
        <p:sp>
          <p:nvSpPr>
            <p:cNvPr id="219160" name="Rectangle 24"/>
            <p:cNvSpPr>
              <a:spLocks noChangeArrowheads="1"/>
            </p:cNvSpPr>
            <p:nvPr/>
          </p:nvSpPr>
          <p:spPr bwMode="gray">
            <a:xfrm>
              <a:off x="336" y="2976"/>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r14 (lr)</a:t>
              </a:r>
              <a:endParaRPr lang="en-US" sz="1600">
                <a:solidFill>
                  <a:schemeClr val="bg1"/>
                </a:solidFill>
              </a:endParaRPr>
            </a:p>
          </p:txBody>
        </p:sp>
        <p:sp>
          <p:nvSpPr>
            <p:cNvPr id="219161" name="Rectangle 25"/>
            <p:cNvSpPr>
              <a:spLocks noChangeArrowheads="1"/>
            </p:cNvSpPr>
            <p:nvPr/>
          </p:nvSpPr>
          <p:spPr bwMode="gray">
            <a:xfrm>
              <a:off x="336" y="3120"/>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r15 (pc)</a:t>
              </a:r>
              <a:endParaRPr lang="en-US" sz="1600">
                <a:solidFill>
                  <a:schemeClr val="bg1"/>
                </a:solidFill>
              </a:endParaRPr>
            </a:p>
          </p:txBody>
        </p:sp>
        <p:sp>
          <p:nvSpPr>
            <p:cNvPr id="219162" name="Rectangle 26"/>
            <p:cNvSpPr>
              <a:spLocks noChangeArrowheads="1"/>
            </p:cNvSpPr>
            <p:nvPr/>
          </p:nvSpPr>
          <p:spPr bwMode="gray">
            <a:xfrm>
              <a:off x="336" y="3360"/>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cpsr</a:t>
              </a:r>
              <a:endParaRPr lang="en-US" sz="1600">
                <a:solidFill>
                  <a:schemeClr val="bg1"/>
                </a:solidFill>
              </a:endParaRPr>
            </a:p>
          </p:txBody>
        </p:sp>
        <p:sp>
          <p:nvSpPr>
            <p:cNvPr id="219163" name="Rectangle 27"/>
            <p:cNvSpPr>
              <a:spLocks noChangeArrowheads="1"/>
            </p:cNvSpPr>
            <p:nvPr/>
          </p:nvSpPr>
          <p:spPr bwMode="gray">
            <a:xfrm>
              <a:off x="336" y="960"/>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r0</a:t>
              </a:r>
              <a:endParaRPr lang="en-US" sz="1600">
                <a:solidFill>
                  <a:schemeClr val="bg1"/>
                </a:solidFill>
              </a:endParaRPr>
            </a:p>
          </p:txBody>
        </p:sp>
        <p:sp>
          <p:nvSpPr>
            <p:cNvPr id="219164" name="Rectangle 28"/>
            <p:cNvSpPr>
              <a:spLocks noChangeArrowheads="1"/>
            </p:cNvSpPr>
            <p:nvPr/>
          </p:nvSpPr>
          <p:spPr bwMode="gray">
            <a:xfrm>
              <a:off x="336" y="1104"/>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a:t>
              </a:r>
              <a:endParaRPr lang="en-US" sz="1600">
                <a:solidFill>
                  <a:schemeClr val="bg1"/>
                </a:solidFill>
              </a:endParaRPr>
            </a:p>
          </p:txBody>
        </p:sp>
        <p:sp>
          <p:nvSpPr>
            <p:cNvPr id="219165" name="Rectangle 29"/>
            <p:cNvSpPr>
              <a:spLocks noChangeArrowheads="1"/>
            </p:cNvSpPr>
            <p:nvPr/>
          </p:nvSpPr>
          <p:spPr bwMode="gray">
            <a:xfrm>
              <a:off x="336" y="1248"/>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r2</a:t>
              </a:r>
              <a:endParaRPr lang="en-US" sz="1600">
                <a:solidFill>
                  <a:schemeClr val="bg1"/>
                </a:solidFill>
              </a:endParaRPr>
            </a:p>
          </p:txBody>
        </p:sp>
        <p:sp>
          <p:nvSpPr>
            <p:cNvPr id="219166" name="Rectangle 30"/>
            <p:cNvSpPr>
              <a:spLocks noChangeArrowheads="1"/>
            </p:cNvSpPr>
            <p:nvPr/>
          </p:nvSpPr>
          <p:spPr bwMode="gray">
            <a:xfrm>
              <a:off x="336" y="1392"/>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r3</a:t>
              </a:r>
              <a:endParaRPr lang="en-US" sz="1600">
                <a:solidFill>
                  <a:schemeClr val="bg1"/>
                </a:solidFill>
              </a:endParaRPr>
            </a:p>
          </p:txBody>
        </p:sp>
        <p:sp>
          <p:nvSpPr>
            <p:cNvPr id="219167" name="Rectangle 31"/>
            <p:cNvSpPr>
              <a:spLocks noChangeArrowheads="1"/>
            </p:cNvSpPr>
            <p:nvPr/>
          </p:nvSpPr>
          <p:spPr bwMode="gray">
            <a:xfrm>
              <a:off x="336" y="1536"/>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r4</a:t>
              </a:r>
              <a:endParaRPr lang="en-US" sz="1600">
                <a:solidFill>
                  <a:schemeClr val="bg1"/>
                </a:solidFill>
              </a:endParaRPr>
            </a:p>
          </p:txBody>
        </p:sp>
        <p:sp>
          <p:nvSpPr>
            <p:cNvPr id="219168" name="Rectangle 32"/>
            <p:cNvSpPr>
              <a:spLocks noChangeArrowheads="1"/>
            </p:cNvSpPr>
            <p:nvPr/>
          </p:nvSpPr>
          <p:spPr bwMode="gray">
            <a:xfrm>
              <a:off x="336" y="1680"/>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r5</a:t>
              </a:r>
              <a:endParaRPr lang="en-US" sz="1600">
                <a:solidFill>
                  <a:schemeClr val="bg1"/>
                </a:solidFill>
              </a:endParaRPr>
            </a:p>
          </p:txBody>
        </p:sp>
        <p:sp>
          <p:nvSpPr>
            <p:cNvPr id="219169" name="Rectangle 33"/>
            <p:cNvSpPr>
              <a:spLocks noChangeArrowheads="1"/>
            </p:cNvSpPr>
            <p:nvPr/>
          </p:nvSpPr>
          <p:spPr bwMode="gray">
            <a:xfrm>
              <a:off x="336" y="1824"/>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r6</a:t>
              </a:r>
              <a:endParaRPr lang="en-US" sz="1600">
                <a:solidFill>
                  <a:schemeClr val="bg1"/>
                </a:solidFill>
              </a:endParaRPr>
            </a:p>
          </p:txBody>
        </p:sp>
        <p:sp>
          <p:nvSpPr>
            <p:cNvPr id="219170" name="Rectangle 34"/>
            <p:cNvSpPr>
              <a:spLocks noChangeArrowheads="1"/>
            </p:cNvSpPr>
            <p:nvPr/>
          </p:nvSpPr>
          <p:spPr bwMode="gray">
            <a:xfrm>
              <a:off x="336" y="1968"/>
              <a:ext cx="528" cy="144"/>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r7</a:t>
              </a:r>
              <a:endParaRPr lang="en-US" sz="1600">
                <a:solidFill>
                  <a:schemeClr val="bg1"/>
                </a:solidFill>
              </a:endParaRPr>
            </a:p>
          </p:txBody>
        </p:sp>
      </p:grpSp>
      <p:sp>
        <p:nvSpPr>
          <p:cNvPr id="219171" name="Rectangle 35"/>
          <p:cNvSpPr>
            <a:spLocks noChangeArrowheads="1"/>
          </p:cNvSpPr>
          <p:nvPr/>
        </p:nvSpPr>
        <p:spPr bwMode="gray">
          <a:xfrm>
            <a:off x="533400" y="1066800"/>
            <a:ext cx="838200" cy="339725"/>
          </a:xfrm>
          <a:prstGeom prst="rect">
            <a:avLst/>
          </a:prstGeom>
          <a:noFill/>
          <a:ln>
            <a:noFill/>
          </a:ln>
          <a:effectLst/>
          <a:extLst>
            <a:ext uri="{909E8E84-426E-40DD-AFC4-6F175D3DCCD1}">
              <a14:hiddenFill xmlns:a14="http://schemas.microsoft.com/office/drawing/2010/main">
                <a:solidFill>
                  <a:schemeClr val="tx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pPr algn="ctr"/>
            <a:r>
              <a:rPr lang="en-US" sz="1600">
                <a:latin typeface="Arial" pitchFamily="34" charset="0"/>
              </a:rPr>
              <a:t>User</a:t>
            </a:r>
          </a:p>
        </p:txBody>
      </p:sp>
      <p:sp>
        <p:nvSpPr>
          <p:cNvPr id="219173" name="Rectangle 37"/>
          <p:cNvSpPr>
            <a:spLocks noChangeArrowheads="1"/>
          </p:cNvSpPr>
          <p:nvPr/>
        </p:nvSpPr>
        <p:spPr bwMode="gray">
          <a:xfrm>
            <a:off x="2895600" y="4495800"/>
            <a:ext cx="838200" cy="228600"/>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r13 (sp)</a:t>
            </a:r>
            <a:endParaRPr lang="en-US" sz="1600">
              <a:solidFill>
                <a:schemeClr val="bg1"/>
              </a:solidFill>
            </a:endParaRPr>
          </a:p>
        </p:txBody>
      </p:sp>
      <p:sp>
        <p:nvSpPr>
          <p:cNvPr id="219174" name="Rectangle 38"/>
          <p:cNvSpPr>
            <a:spLocks noChangeArrowheads="1"/>
          </p:cNvSpPr>
          <p:nvPr/>
        </p:nvSpPr>
        <p:spPr bwMode="gray">
          <a:xfrm>
            <a:off x="2895600" y="4724400"/>
            <a:ext cx="838200" cy="228600"/>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r14 (lr)</a:t>
            </a:r>
            <a:endParaRPr lang="en-US" sz="1600">
              <a:solidFill>
                <a:schemeClr val="bg1"/>
              </a:solidFill>
            </a:endParaRPr>
          </a:p>
        </p:txBody>
      </p:sp>
      <p:sp>
        <p:nvSpPr>
          <p:cNvPr id="219175" name="Rectangle 39"/>
          <p:cNvSpPr>
            <a:spLocks noChangeArrowheads="1"/>
          </p:cNvSpPr>
          <p:nvPr/>
        </p:nvSpPr>
        <p:spPr bwMode="gray">
          <a:xfrm>
            <a:off x="2895600" y="5562600"/>
            <a:ext cx="838200" cy="228600"/>
          </a:xfrm>
          <a:prstGeom prst="rect">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spsr</a:t>
            </a:r>
          </a:p>
        </p:txBody>
      </p:sp>
      <p:sp>
        <p:nvSpPr>
          <p:cNvPr id="219176" name="Rectangle 40"/>
          <p:cNvSpPr>
            <a:spLocks noChangeArrowheads="1"/>
          </p:cNvSpPr>
          <p:nvPr/>
        </p:nvSpPr>
        <p:spPr bwMode="gray">
          <a:xfrm>
            <a:off x="2819400" y="1066800"/>
            <a:ext cx="838200" cy="339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pPr algn="ctr"/>
            <a:r>
              <a:rPr lang="en-US" sz="1600">
                <a:latin typeface="Arial" pitchFamily="34" charset="0"/>
              </a:rPr>
              <a:t>IRQ</a:t>
            </a:r>
            <a:endParaRPr lang="en-US" sz="2000">
              <a:solidFill>
                <a:schemeClr val="hlink"/>
              </a:solidFill>
              <a:latin typeface="Arial" pitchFamily="34" charset="0"/>
            </a:endParaRPr>
          </a:p>
        </p:txBody>
      </p:sp>
      <p:sp>
        <p:nvSpPr>
          <p:cNvPr id="219177" name="Rectangle 41"/>
          <p:cNvSpPr>
            <a:spLocks noChangeArrowheads="1"/>
          </p:cNvSpPr>
          <p:nvPr/>
        </p:nvSpPr>
        <p:spPr bwMode="gray">
          <a:xfrm>
            <a:off x="2895600" y="4953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78" name="Rectangle 42"/>
          <p:cNvSpPr>
            <a:spLocks noChangeArrowheads="1"/>
          </p:cNvSpPr>
          <p:nvPr/>
        </p:nvSpPr>
        <p:spPr bwMode="gray">
          <a:xfrm>
            <a:off x="2895600" y="5334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79" name="Rectangle 43"/>
          <p:cNvSpPr>
            <a:spLocks noChangeArrowheads="1"/>
          </p:cNvSpPr>
          <p:nvPr/>
        </p:nvSpPr>
        <p:spPr bwMode="gray">
          <a:xfrm>
            <a:off x="2895600" y="1524000"/>
            <a:ext cx="838200" cy="29718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81" name="Rectangle 45"/>
          <p:cNvSpPr>
            <a:spLocks noChangeArrowheads="1"/>
          </p:cNvSpPr>
          <p:nvPr/>
        </p:nvSpPr>
        <p:spPr bwMode="gray">
          <a:xfrm>
            <a:off x="5257800" y="4495800"/>
            <a:ext cx="838200" cy="2286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defTabSz="487363"/>
            <a:r>
              <a:rPr lang="en-US" sz="1200">
                <a:solidFill>
                  <a:schemeClr val="bg1"/>
                </a:solidFill>
              </a:rPr>
              <a:t>r13 (sp)</a:t>
            </a:r>
            <a:endParaRPr lang="en-US" sz="1300" b="0">
              <a:solidFill>
                <a:schemeClr val="bg1"/>
              </a:solidFill>
              <a:latin typeface="Helvetica" pitchFamily="34" charset="0"/>
            </a:endParaRPr>
          </a:p>
        </p:txBody>
      </p:sp>
      <p:sp>
        <p:nvSpPr>
          <p:cNvPr id="219182" name="Rectangle 46"/>
          <p:cNvSpPr>
            <a:spLocks noChangeArrowheads="1"/>
          </p:cNvSpPr>
          <p:nvPr/>
        </p:nvSpPr>
        <p:spPr bwMode="gray">
          <a:xfrm>
            <a:off x="5257800" y="4724400"/>
            <a:ext cx="838200" cy="2286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defTabSz="487363"/>
            <a:r>
              <a:rPr lang="en-US" sz="1200">
                <a:solidFill>
                  <a:schemeClr val="bg1"/>
                </a:solidFill>
              </a:rPr>
              <a:t>r14 (lr)</a:t>
            </a:r>
            <a:endParaRPr lang="en-US" sz="1300" b="0">
              <a:solidFill>
                <a:schemeClr val="bg1"/>
              </a:solidFill>
              <a:latin typeface="Helvetica" pitchFamily="34" charset="0"/>
            </a:endParaRPr>
          </a:p>
        </p:txBody>
      </p:sp>
      <p:sp>
        <p:nvSpPr>
          <p:cNvPr id="219183" name="Rectangle 47"/>
          <p:cNvSpPr>
            <a:spLocks noChangeArrowheads="1"/>
          </p:cNvSpPr>
          <p:nvPr/>
        </p:nvSpPr>
        <p:spPr bwMode="gray">
          <a:xfrm>
            <a:off x="5257800" y="5562600"/>
            <a:ext cx="838200" cy="2286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defTabSz="487363"/>
            <a:r>
              <a:rPr lang="en-US" sz="1200">
                <a:solidFill>
                  <a:schemeClr val="bg1"/>
                </a:solidFill>
              </a:rPr>
              <a:t>spsr</a:t>
            </a:r>
          </a:p>
        </p:txBody>
      </p:sp>
      <p:sp>
        <p:nvSpPr>
          <p:cNvPr id="219184" name="Rectangle 48"/>
          <p:cNvSpPr>
            <a:spLocks noChangeArrowheads="1"/>
          </p:cNvSpPr>
          <p:nvPr/>
        </p:nvSpPr>
        <p:spPr bwMode="gray">
          <a:xfrm>
            <a:off x="5181600" y="1066800"/>
            <a:ext cx="914400" cy="339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pPr algn="ctr"/>
            <a:r>
              <a:rPr lang="en-US" sz="1600">
                <a:latin typeface="Arial" pitchFamily="34" charset="0"/>
              </a:rPr>
              <a:t>Undef</a:t>
            </a:r>
            <a:endParaRPr lang="en-US" sz="2000">
              <a:solidFill>
                <a:schemeClr val="hlink"/>
              </a:solidFill>
              <a:latin typeface="Times New Roman" pitchFamily="18" charset="0"/>
            </a:endParaRPr>
          </a:p>
        </p:txBody>
      </p:sp>
      <p:sp>
        <p:nvSpPr>
          <p:cNvPr id="219185" name="Rectangle 49"/>
          <p:cNvSpPr>
            <a:spLocks noChangeArrowheads="1"/>
          </p:cNvSpPr>
          <p:nvPr/>
        </p:nvSpPr>
        <p:spPr bwMode="gray">
          <a:xfrm>
            <a:off x="5257800" y="4953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86" name="Rectangle 50"/>
          <p:cNvSpPr>
            <a:spLocks noChangeArrowheads="1"/>
          </p:cNvSpPr>
          <p:nvPr/>
        </p:nvSpPr>
        <p:spPr bwMode="gray">
          <a:xfrm>
            <a:off x="5257800" y="5334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87" name="Rectangle 51"/>
          <p:cNvSpPr>
            <a:spLocks noChangeArrowheads="1"/>
          </p:cNvSpPr>
          <p:nvPr/>
        </p:nvSpPr>
        <p:spPr bwMode="gray">
          <a:xfrm>
            <a:off x="5257800" y="1524000"/>
            <a:ext cx="838200" cy="29718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89" name="Rectangle 53"/>
          <p:cNvSpPr>
            <a:spLocks noChangeArrowheads="1"/>
          </p:cNvSpPr>
          <p:nvPr/>
        </p:nvSpPr>
        <p:spPr bwMode="gray">
          <a:xfrm>
            <a:off x="4114800" y="4495800"/>
            <a:ext cx="838200" cy="22860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r13 (sp)</a:t>
            </a:r>
          </a:p>
        </p:txBody>
      </p:sp>
      <p:sp>
        <p:nvSpPr>
          <p:cNvPr id="219190" name="Rectangle 54"/>
          <p:cNvSpPr>
            <a:spLocks noChangeArrowheads="1"/>
          </p:cNvSpPr>
          <p:nvPr/>
        </p:nvSpPr>
        <p:spPr bwMode="gray">
          <a:xfrm>
            <a:off x="4114800" y="4724400"/>
            <a:ext cx="838200" cy="22860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r14 (lr)</a:t>
            </a:r>
          </a:p>
        </p:txBody>
      </p:sp>
      <p:sp>
        <p:nvSpPr>
          <p:cNvPr id="219191" name="Rectangle 55"/>
          <p:cNvSpPr>
            <a:spLocks noChangeArrowheads="1"/>
          </p:cNvSpPr>
          <p:nvPr/>
        </p:nvSpPr>
        <p:spPr bwMode="gray">
          <a:xfrm>
            <a:off x="4114800" y="5562600"/>
            <a:ext cx="838200" cy="22860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spsr</a:t>
            </a:r>
          </a:p>
        </p:txBody>
      </p:sp>
      <p:sp>
        <p:nvSpPr>
          <p:cNvPr id="219192" name="Rectangle 56"/>
          <p:cNvSpPr>
            <a:spLocks noChangeArrowheads="1"/>
          </p:cNvSpPr>
          <p:nvPr/>
        </p:nvSpPr>
        <p:spPr bwMode="gray">
          <a:xfrm>
            <a:off x="4038600" y="1066800"/>
            <a:ext cx="838200" cy="339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pPr algn="ctr"/>
            <a:r>
              <a:rPr lang="en-US" sz="1600">
                <a:latin typeface="Arial" pitchFamily="34" charset="0"/>
              </a:rPr>
              <a:t>SVC</a:t>
            </a:r>
            <a:endParaRPr lang="en-US" sz="2000">
              <a:solidFill>
                <a:schemeClr val="hlink"/>
              </a:solidFill>
              <a:latin typeface="Arial" pitchFamily="34" charset="0"/>
            </a:endParaRPr>
          </a:p>
        </p:txBody>
      </p:sp>
      <p:sp>
        <p:nvSpPr>
          <p:cNvPr id="219193" name="Rectangle 57"/>
          <p:cNvSpPr>
            <a:spLocks noChangeArrowheads="1"/>
          </p:cNvSpPr>
          <p:nvPr/>
        </p:nvSpPr>
        <p:spPr bwMode="gray">
          <a:xfrm>
            <a:off x="4114800" y="4953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94" name="Rectangle 58"/>
          <p:cNvSpPr>
            <a:spLocks noChangeArrowheads="1"/>
          </p:cNvSpPr>
          <p:nvPr/>
        </p:nvSpPr>
        <p:spPr bwMode="gray">
          <a:xfrm>
            <a:off x="4114800" y="5334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195" name="Rectangle 59"/>
          <p:cNvSpPr>
            <a:spLocks noChangeArrowheads="1"/>
          </p:cNvSpPr>
          <p:nvPr/>
        </p:nvSpPr>
        <p:spPr bwMode="gray">
          <a:xfrm>
            <a:off x="4114800" y="1524000"/>
            <a:ext cx="838200" cy="29718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197" name="Rectangle 61"/>
          <p:cNvSpPr>
            <a:spLocks noChangeArrowheads="1"/>
          </p:cNvSpPr>
          <p:nvPr/>
        </p:nvSpPr>
        <p:spPr bwMode="gray">
          <a:xfrm>
            <a:off x="6477000" y="4495800"/>
            <a:ext cx="838200" cy="228600"/>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defTabSz="487363"/>
            <a:r>
              <a:rPr lang="en-US" sz="1200"/>
              <a:t>r13 (sp)</a:t>
            </a:r>
          </a:p>
        </p:txBody>
      </p:sp>
      <p:sp>
        <p:nvSpPr>
          <p:cNvPr id="219198" name="Rectangle 62"/>
          <p:cNvSpPr>
            <a:spLocks noChangeArrowheads="1"/>
          </p:cNvSpPr>
          <p:nvPr/>
        </p:nvSpPr>
        <p:spPr bwMode="gray">
          <a:xfrm>
            <a:off x="6477000" y="4724400"/>
            <a:ext cx="838200" cy="228600"/>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defTabSz="487363"/>
            <a:r>
              <a:rPr lang="en-US" sz="1200"/>
              <a:t>r14 (lr)</a:t>
            </a:r>
          </a:p>
        </p:txBody>
      </p:sp>
      <p:sp>
        <p:nvSpPr>
          <p:cNvPr id="219199" name="Rectangle 63"/>
          <p:cNvSpPr>
            <a:spLocks noChangeArrowheads="1"/>
          </p:cNvSpPr>
          <p:nvPr/>
        </p:nvSpPr>
        <p:spPr bwMode="gray">
          <a:xfrm>
            <a:off x="6477000" y="5562600"/>
            <a:ext cx="838200" cy="228600"/>
          </a:xfrm>
          <a:prstGeom prst="rect">
            <a:avLst/>
          </a:prstGeom>
          <a:solidFill>
            <a:srgbClr val="DDDDDD"/>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025" tIns="36512" rIns="73025" bIns="36512" anchor="ctr"/>
          <a:lstStyle/>
          <a:p>
            <a:pPr algn="ctr" defTabSz="487363"/>
            <a:r>
              <a:rPr lang="en-US" sz="1200"/>
              <a:t>spsr</a:t>
            </a:r>
          </a:p>
        </p:txBody>
      </p:sp>
      <p:sp>
        <p:nvSpPr>
          <p:cNvPr id="219200" name="Rectangle 64"/>
          <p:cNvSpPr>
            <a:spLocks noChangeArrowheads="1"/>
          </p:cNvSpPr>
          <p:nvPr/>
        </p:nvSpPr>
        <p:spPr bwMode="gray">
          <a:xfrm>
            <a:off x="6324600" y="1066800"/>
            <a:ext cx="914400" cy="339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pPr algn="ctr"/>
            <a:r>
              <a:rPr lang="en-US" sz="1600">
                <a:latin typeface="Arial" pitchFamily="34" charset="0"/>
              </a:rPr>
              <a:t>Abort</a:t>
            </a:r>
            <a:endParaRPr lang="en-US" sz="2000">
              <a:solidFill>
                <a:schemeClr val="hlink"/>
              </a:solidFill>
              <a:latin typeface="Times New Roman" pitchFamily="18" charset="0"/>
            </a:endParaRPr>
          </a:p>
        </p:txBody>
      </p:sp>
      <p:sp>
        <p:nvSpPr>
          <p:cNvPr id="219201" name="Rectangle 65"/>
          <p:cNvSpPr>
            <a:spLocks noChangeArrowheads="1"/>
          </p:cNvSpPr>
          <p:nvPr/>
        </p:nvSpPr>
        <p:spPr bwMode="gray">
          <a:xfrm>
            <a:off x="6477000" y="4953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202" name="Rectangle 66"/>
          <p:cNvSpPr>
            <a:spLocks noChangeArrowheads="1"/>
          </p:cNvSpPr>
          <p:nvPr/>
        </p:nvSpPr>
        <p:spPr bwMode="gray">
          <a:xfrm>
            <a:off x="6477000" y="5334000"/>
            <a:ext cx="838200" cy="2286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sz="1200">
              <a:solidFill>
                <a:schemeClr val="bg1"/>
              </a:solidFill>
            </a:endParaRPr>
          </a:p>
        </p:txBody>
      </p:sp>
      <p:sp>
        <p:nvSpPr>
          <p:cNvPr id="219203" name="Rectangle 67"/>
          <p:cNvSpPr>
            <a:spLocks noChangeArrowheads="1"/>
          </p:cNvSpPr>
          <p:nvPr/>
        </p:nvSpPr>
        <p:spPr bwMode="gray">
          <a:xfrm>
            <a:off x="6477000" y="1524000"/>
            <a:ext cx="838200" cy="2971800"/>
          </a:xfrm>
          <a:prstGeom prst="rect">
            <a:avLst/>
          </a:prstGeom>
          <a:solidFill>
            <a:schemeClr val="tx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200">
                <a:solidFill>
                  <a:schemeClr val="bg1"/>
                </a:solidFill>
              </a:rPr>
              <a:t>User</a:t>
            </a:r>
            <a:br>
              <a:rPr lang="en-US" sz="1200">
                <a:solidFill>
                  <a:schemeClr val="bg1"/>
                </a:solidFill>
              </a:rPr>
            </a:br>
            <a:r>
              <a:rPr lang="en-US" sz="1200">
                <a:solidFill>
                  <a:schemeClr val="bg1"/>
                </a:solidFill>
              </a:rPr>
              <a:t>mode</a:t>
            </a:r>
            <a:br>
              <a:rPr lang="en-US" sz="1200">
                <a:solidFill>
                  <a:schemeClr val="bg1"/>
                </a:solidFill>
              </a:rPr>
            </a:br>
            <a:r>
              <a:rPr lang="en-US" sz="1200">
                <a:solidFill>
                  <a:schemeClr val="bg1"/>
                </a:solidFill>
              </a:rPr>
              <a:t>r0-r12,</a:t>
            </a:r>
            <a:br>
              <a:rPr lang="en-US" sz="1200">
                <a:solidFill>
                  <a:schemeClr val="bg1"/>
                </a:solidFill>
              </a:rPr>
            </a:br>
            <a:r>
              <a:rPr lang="en-US" sz="1200">
                <a:solidFill>
                  <a:schemeClr val="bg1"/>
                </a:solidFill>
              </a:rPr>
              <a:t>r15,</a:t>
            </a:r>
            <a:br>
              <a:rPr lang="en-US" sz="1200">
                <a:solidFill>
                  <a:schemeClr val="bg1"/>
                </a:solidFill>
              </a:rPr>
            </a:br>
            <a:r>
              <a:rPr lang="en-US" sz="1200">
                <a:solidFill>
                  <a:schemeClr val="bg1"/>
                </a:solidFill>
              </a:rPr>
              <a:t>and</a:t>
            </a:r>
            <a:br>
              <a:rPr lang="en-US" sz="1200">
                <a:solidFill>
                  <a:schemeClr val="bg1"/>
                </a:solidFill>
              </a:rPr>
            </a:br>
            <a:r>
              <a:rPr lang="en-US" sz="1200">
                <a:solidFill>
                  <a:schemeClr val="bg1"/>
                </a:solidFill>
              </a:rPr>
              <a:t>cpsr</a:t>
            </a:r>
          </a:p>
        </p:txBody>
      </p:sp>
      <p:sp>
        <p:nvSpPr>
          <p:cNvPr id="219205" name="Rectangle 69"/>
          <p:cNvSpPr>
            <a:spLocks noChangeArrowheads="1"/>
          </p:cNvSpPr>
          <p:nvPr/>
        </p:nvSpPr>
        <p:spPr bwMode="gray">
          <a:xfrm>
            <a:off x="7479508" y="3704993"/>
            <a:ext cx="16081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0000"/>
                </a:solidFill>
                <a:latin typeface="Helvetica-Narrow" pitchFamily="34" charset="0"/>
              </a:rPr>
              <a:t>Thumb</a:t>
            </a:r>
            <a:r>
              <a:rPr lang="en-US" dirty="0">
                <a:solidFill>
                  <a:schemeClr val="bg2"/>
                </a:solidFill>
                <a:latin typeface="Helvetica-Narrow" pitchFamily="34" charset="0"/>
              </a:rPr>
              <a:t> </a:t>
            </a:r>
            <a:r>
              <a:rPr lang="en-US" dirty="0">
                <a:solidFill>
                  <a:srgbClr val="FF0000"/>
                </a:solidFill>
                <a:latin typeface="Helvetica-Narrow" pitchFamily="34" charset="0"/>
              </a:rPr>
              <a:t>state</a:t>
            </a:r>
          </a:p>
          <a:p>
            <a:r>
              <a:rPr lang="en-US" dirty="0">
                <a:solidFill>
                  <a:srgbClr val="FF0000"/>
                </a:solidFill>
                <a:latin typeface="Helvetica-Narrow" pitchFamily="34" charset="0"/>
              </a:rPr>
              <a:t>High registers</a:t>
            </a:r>
          </a:p>
        </p:txBody>
      </p:sp>
      <p:sp>
        <p:nvSpPr>
          <p:cNvPr id="219206" name="Rectangle 70"/>
          <p:cNvSpPr>
            <a:spLocks noChangeArrowheads="1"/>
          </p:cNvSpPr>
          <p:nvPr/>
        </p:nvSpPr>
        <p:spPr bwMode="gray">
          <a:xfrm>
            <a:off x="457200" y="5943600"/>
            <a:ext cx="6934200" cy="339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6838" tIns="47625" rIns="96838" bIns="47625" anchor="ctr">
            <a:spAutoFit/>
          </a:bodyPr>
          <a:lstStyle/>
          <a:p>
            <a:r>
              <a:rPr lang="en-US" sz="1600">
                <a:latin typeface="Arial" pitchFamily="34" charset="0"/>
              </a:rPr>
              <a:t>Note: System mode uses the User mode register set </a:t>
            </a:r>
            <a:endParaRPr lang="en-US" sz="1600">
              <a:solidFill>
                <a:schemeClr val="hlink"/>
              </a:solidFill>
              <a:latin typeface="Arial" pitchFamily="34" charset="0"/>
            </a:endParaRPr>
          </a:p>
        </p:txBody>
      </p:sp>
      <p:sp>
        <p:nvSpPr>
          <p:cNvPr id="66" name="Rectangle 68"/>
          <p:cNvSpPr>
            <a:spLocks noChangeArrowheads="1"/>
          </p:cNvSpPr>
          <p:nvPr/>
        </p:nvSpPr>
        <p:spPr bwMode="gray">
          <a:xfrm>
            <a:off x="7479508" y="2209800"/>
            <a:ext cx="162095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bg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rgbClr val="FF0000"/>
                </a:solidFill>
                <a:latin typeface="Helvetica-Narrow" pitchFamily="34" charset="0"/>
              </a:rPr>
              <a:t>Thumb state</a:t>
            </a:r>
          </a:p>
          <a:p>
            <a:r>
              <a:rPr lang="en-US" dirty="0">
                <a:solidFill>
                  <a:srgbClr val="FF0000"/>
                </a:solidFill>
                <a:latin typeface="Helvetica-Narrow" pitchFamily="34" charset="0"/>
              </a:rPr>
              <a:t>Low  registers</a:t>
            </a:r>
          </a:p>
        </p:txBody>
      </p:sp>
    </p:spTree>
    <p:extLst>
      <p:ext uri="{BB962C8B-B14F-4D97-AF65-F5344CB8AC3E}">
        <p14:creationId xmlns:p14="http://schemas.microsoft.com/office/powerpoint/2010/main" val="354393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95288" y="0"/>
            <a:ext cx="8229600" cy="1143000"/>
          </a:xfrm>
        </p:spPr>
        <p:txBody>
          <a:bodyPr/>
          <a:lstStyle/>
          <a:p>
            <a:pPr algn="l"/>
            <a:r>
              <a:rPr lang="en-US" sz="3200" smtClean="0">
                <a:solidFill>
                  <a:schemeClr val="accent1"/>
                </a:solidFill>
              </a:rPr>
              <a:t>Program Status Registers</a:t>
            </a:r>
          </a:p>
        </p:txBody>
      </p:sp>
      <p:sp>
        <p:nvSpPr>
          <p:cNvPr id="11267" name="Rectangle 3"/>
          <p:cNvSpPr>
            <a:spLocks noGrp="1" noChangeArrowheads="1"/>
          </p:cNvSpPr>
          <p:nvPr>
            <p:ph type="body" sz="half" idx="1"/>
          </p:nvPr>
        </p:nvSpPr>
        <p:spPr>
          <a:xfrm>
            <a:off x="361950" y="2162175"/>
            <a:ext cx="4391025" cy="4183063"/>
          </a:xfrm>
        </p:spPr>
        <p:txBody>
          <a:bodyPr anchorCtr="1"/>
          <a:lstStyle/>
          <a:p>
            <a:pPr marL="266700" indent="-266700"/>
            <a:r>
              <a:rPr lang="en-US" sz="2100" smtClean="0"/>
              <a:t>Condition code flags</a:t>
            </a:r>
          </a:p>
          <a:p>
            <a:pPr marL="768350" lvl="1" indent="-234950"/>
            <a:r>
              <a:rPr lang="en-US" sz="1700" smtClean="0"/>
              <a:t>N =</a:t>
            </a:r>
            <a:r>
              <a:rPr lang="en-US" sz="1700" smtClean="0">
                <a:solidFill>
                  <a:schemeClr val="bg2"/>
                </a:solidFill>
              </a:rPr>
              <a:t> </a:t>
            </a:r>
            <a:r>
              <a:rPr lang="en-US" sz="1700" b="1" smtClean="0">
                <a:solidFill>
                  <a:srgbClr val="FF0000"/>
                </a:solidFill>
              </a:rPr>
              <a:t>N</a:t>
            </a:r>
            <a:r>
              <a:rPr lang="en-US" sz="1700" smtClean="0"/>
              <a:t>egative result from ALU </a:t>
            </a:r>
          </a:p>
          <a:p>
            <a:pPr marL="768350" lvl="1" indent="-234950"/>
            <a:r>
              <a:rPr lang="en-US" sz="1700" smtClean="0"/>
              <a:t>Z = </a:t>
            </a:r>
            <a:r>
              <a:rPr lang="en-US" sz="1700" b="1" smtClean="0">
                <a:solidFill>
                  <a:srgbClr val="FF0000"/>
                </a:solidFill>
              </a:rPr>
              <a:t>Z</a:t>
            </a:r>
            <a:r>
              <a:rPr lang="en-US" sz="1700" smtClean="0"/>
              <a:t>ero result from ALU</a:t>
            </a:r>
          </a:p>
          <a:p>
            <a:pPr marL="768350" lvl="1" indent="-234950"/>
            <a:r>
              <a:rPr lang="en-US" sz="1700" smtClean="0"/>
              <a:t>C = ALU operation </a:t>
            </a:r>
            <a:r>
              <a:rPr lang="en-US" sz="1700" b="1" smtClean="0">
                <a:solidFill>
                  <a:srgbClr val="FF0000"/>
                </a:solidFill>
              </a:rPr>
              <a:t>C</a:t>
            </a:r>
            <a:r>
              <a:rPr lang="en-US" sz="1700" smtClean="0"/>
              <a:t>arry out</a:t>
            </a:r>
          </a:p>
          <a:p>
            <a:pPr marL="768350" lvl="1" indent="-234950"/>
            <a:r>
              <a:rPr lang="en-US" sz="1700" smtClean="0"/>
              <a:t>V = ALU operation o</a:t>
            </a:r>
            <a:r>
              <a:rPr lang="en-US" sz="1700" b="1" smtClean="0">
                <a:solidFill>
                  <a:srgbClr val="FF0000"/>
                </a:solidFill>
              </a:rPr>
              <a:t>V</a:t>
            </a:r>
            <a:r>
              <a:rPr lang="en-US" sz="1700" smtClean="0"/>
              <a:t>erflowed</a:t>
            </a:r>
          </a:p>
          <a:p>
            <a:pPr marL="266700" indent="-266700">
              <a:buFont typeface="Arial" pitchFamily="34" charset="0"/>
              <a:buNone/>
            </a:pPr>
            <a:endParaRPr lang="en-US" sz="2100" smtClean="0"/>
          </a:p>
          <a:p>
            <a:pPr marL="266700" indent="-266700"/>
            <a:r>
              <a:rPr lang="en-US" sz="2100" smtClean="0">
                <a:solidFill>
                  <a:schemeClr val="hlink"/>
                </a:solidFill>
              </a:rPr>
              <a:t>Sticky Overflow flag - Q flag</a:t>
            </a:r>
          </a:p>
          <a:p>
            <a:pPr marL="768350" lvl="1" indent="-234950"/>
            <a:r>
              <a:rPr lang="en-US" sz="1700" smtClean="0"/>
              <a:t>Architecture 5TE/J only</a:t>
            </a:r>
          </a:p>
          <a:p>
            <a:pPr marL="768350" lvl="1" indent="-234950"/>
            <a:r>
              <a:rPr lang="en-US" sz="1700" smtClean="0"/>
              <a:t>Indicates if saturation has occurred</a:t>
            </a:r>
            <a:endParaRPr lang="en-US" sz="2100" smtClean="0"/>
          </a:p>
          <a:p>
            <a:pPr marL="266700" indent="-266700"/>
            <a:r>
              <a:rPr lang="en-US" sz="2100" smtClean="0">
                <a:solidFill>
                  <a:schemeClr val="hlink"/>
                </a:solidFill>
              </a:rPr>
              <a:t>J bit</a:t>
            </a:r>
          </a:p>
          <a:p>
            <a:pPr marL="768350" lvl="1" indent="-234950"/>
            <a:r>
              <a:rPr lang="en-US" sz="1700" smtClean="0"/>
              <a:t>Architecture 5TEJ only</a:t>
            </a:r>
          </a:p>
          <a:p>
            <a:pPr marL="768350" lvl="1" indent="-234950"/>
            <a:r>
              <a:rPr lang="en-US" sz="1700" smtClean="0"/>
              <a:t>J = 1: Processor in Jazelle state</a:t>
            </a:r>
          </a:p>
          <a:p>
            <a:pPr marL="768350" lvl="1" indent="-234950"/>
            <a:endParaRPr lang="en-US" sz="1700" smtClean="0"/>
          </a:p>
          <a:p>
            <a:pPr marL="768350" lvl="1" indent="-234950"/>
            <a:endParaRPr lang="en-US" sz="1700" smtClean="0"/>
          </a:p>
        </p:txBody>
      </p:sp>
      <p:sp>
        <p:nvSpPr>
          <p:cNvPr id="11268" name="Rectangle 4"/>
          <p:cNvSpPr>
            <a:spLocks noGrp="1" noChangeArrowheads="1"/>
          </p:cNvSpPr>
          <p:nvPr>
            <p:ph type="body" sz="half" idx="2"/>
          </p:nvPr>
        </p:nvSpPr>
        <p:spPr>
          <a:xfrm>
            <a:off x="4662488" y="2162175"/>
            <a:ext cx="4373562" cy="3924300"/>
          </a:xfrm>
        </p:spPr>
        <p:txBody>
          <a:bodyPr anchorCtr="1"/>
          <a:lstStyle/>
          <a:p>
            <a:pPr marL="266700" indent="-266700"/>
            <a:r>
              <a:rPr lang="en-US" sz="2100" smtClean="0"/>
              <a:t>Interrupt Disable bits.</a:t>
            </a:r>
          </a:p>
          <a:p>
            <a:pPr marL="695325" lvl="1"/>
            <a:r>
              <a:rPr lang="en-US" sz="1700" smtClean="0"/>
              <a:t>I  = 1: Disables the IRQ.</a:t>
            </a:r>
          </a:p>
          <a:p>
            <a:pPr marL="695325" lvl="1"/>
            <a:r>
              <a:rPr lang="en-US" sz="1700" smtClean="0"/>
              <a:t>F = 1: Disables the FIQ.</a:t>
            </a:r>
          </a:p>
          <a:p>
            <a:pPr marL="695325" lvl="1"/>
            <a:endParaRPr lang="en-US" sz="1700" smtClean="0"/>
          </a:p>
          <a:p>
            <a:pPr marL="266700" indent="-266700"/>
            <a:r>
              <a:rPr lang="en-US" sz="2100" smtClean="0">
                <a:solidFill>
                  <a:schemeClr val="hlink"/>
                </a:solidFill>
              </a:rPr>
              <a:t>T Bit</a:t>
            </a:r>
          </a:p>
          <a:p>
            <a:pPr marL="695325" lvl="1"/>
            <a:r>
              <a:rPr lang="en-US" sz="1700" smtClean="0"/>
              <a:t>Architecture xT only</a:t>
            </a:r>
          </a:p>
          <a:p>
            <a:pPr marL="695325" lvl="1"/>
            <a:r>
              <a:rPr lang="en-US" sz="1700" smtClean="0"/>
              <a:t>T = 0: Processor in ARM state</a:t>
            </a:r>
          </a:p>
          <a:p>
            <a:pPr marL="695325" lvl="1"/>
            <a:r>
              <a:rPr lang="en-US" sz="1700" smtClean="0"/>
              <a:t>T = 1: Processor in Thumb state</a:t>
            </a:r>
          </a:p>
          <a:p>
            <a:pPr marL="266700" indent="-266700"/>
            <a:endParaRPr lang="en-US" sz="2100" smtClean="0"/>
          </a:p>
          <a:p>
            <a:pPr marL="266700" indent="-266700"/>
            <a:r>
              <a:rPr lang="en-US" sz="2100" smtClean="0"/>
              <a:t>Mode bits</a:t>
            </a:r>
          </a:p>
          <a:p>
            <a:pPr marL="695325" lvl="1"/>
            <a:r>
              <a:rPr lang="en-US" sz="1700" smtClean="0"/>
              <a:t>Specify the processor mode</a:t>
            </a:r>
          </a:p>
        </p:txBody>
      </p:sp>
      <p:grpSp>
        <p:nvGrpSpPr>
          <p:cNvPr id="2" name="Group 5"/>
          <p:cNvGrpSpPr>
            <a:grpSpLocks/>
          </p:cNvGrpSpPr>
          <p:nvPr/>
        </p:nvGrpSpPr>
        <p:grpSpPr bwMode="auto">
          <a:xfrm>
            <a:off x="838200" y="1073150"/>
            <a:ext cx="7315200" cy="838200"/>
            <a:chOff x="528" y="816"/>
            <a:chExt cx="4608" cy="528"/>
          </a:xfrm>
        </p:grpSpPr>
        <p:sp>
          <p:nvSpPr>
            <p:cNvPr id="11270" name="Rectangle 6"/>
            <p:cNvSpPr>
              <a:spLocks noChangeArrowheads="1"/>
            </p:cNvSpPr>
            <p:nvPr/>
          </p:nvSpPr>
          <p:spPr bwMode="auto">
            <a:xfrm>
              <a:off x="1244" y="960"/>
              <a:ext cx="272" cy="192"/>
            </a:xfrm>
            <a:prstGeom prst="rect">
              <a:avLst/>
            </a:prstGeom>
            <a:solidFill>
              <a:srgbClr val="DDDDDD"/>
            </a:solidFill>
            <a:ln w="38100">
              <a:noFill/>
              <a:miter lim="800000"/>
              <a:headEnd/>
              <a:tailEnd/>
            </a:ln>
          </p:spPr>
          <p:txBody>
            <a:bodyPr anchor="ctr">
              <a:spAutoFit/>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71" name="Rectangle 7"/>
            <p:cNvSpPr>
              <a:spLocks noChangeArrowheads="1"/>
            </p:cNvSpPr>
            <p:nvPr/>
          </p:nvSpPr>
          <p:spPr bwMode="auto">
            <a:xfrm>
              <a:off x="1680" y="960"/>
              <a:ext cx="2304" cy="192"/>
            </a:xfrm>
            <a:prstGeom prst="rect">
              <a:avLst/>
            </a:prstGeom>
            <a:solidFill>
              <a:srgbClr val="DDDDDD"/>
            </a:solidFill>
            <a:ln w="38100">
              <a:noFill/>
              <a:miter lim="800000"/>
              <a:headEnd/>
              <a:tailEnd/>
            </a:ln>
          </p:spPr>
          <p:txBody>
            <a:bodyPr anchor="ctr">
              <a:spAutoFit/>
            </a:bodyP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72" name="Rectangle 8"/>
            <p:cNvSpPr>
              <a:spLocks noChangeArrowheads="1"/>
            </p:cNvSpPr>
            <p:nvPr/>
          </p:nvSpPr>
          <p:spPr bwMode="auto">
            <a:xfrm>
              <a:off x="1104" y="816"/>
              <a:ext cx="16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27</a:t>
              </a:r>
            </a:p>
          </p:txBody>
        </p:sp>
        <p:sp>
          <p:nvSpPr>
            <p:cNvPr id="11273" name="Rectangle 9"/>
            <p:cNvSpPr>
              <a:spLocks noChangeArrowheads="1"/>
            </p:cNvSpPr>
            <p:nvPr/>
          </p:nvSpPr>
          <p:spPr bwMode="auto">
            <a:xfrm>
              <a:off x="528" y="816"/>
              <a:ext cx="16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31</a:t>
              </a:r>
            </a:p>
          </p:txBody>
        </p:sp>
        <p:sp>
          <p:nvSpPr>
            <p:cNvPr id="11274" name="Text Box 10"/>
            <p:cNvSpPr txBox="1">
              <a:spLocks noChangeArrowheads="1"/>
            </p:cNvSpPr>
            <p:nvPr/>
          </p:nvSpPr>
          <p:spPr bwMode="auto">
            <a:xfrm>
              <a:off x="536" y="946"/>
              <a:ext cx="1144" cy="216"/>
            </a:xfrm>
            <a:prstGeom prst="rect">
              <a:avLst/>
            </a:prstGeom>
            <a:noFill/>
            <a:ln w="38100">
              <a:solidFill>
                <a:srgbClr val="3366FF"/>
              </a:solidFill>
              <a:miter lim="800000"/>
              <a:headEnd/>
              <a:tailEnd/>
            </a:ln>
          </p:spPr>
          <p:txBody>
            <a:bodyPr anchor="ctr">
              <a:spAutoFit/>
            </a:bodyPr>
            <a:lstStyle/>
            <a:p>
              <a:pPr fontAlgn="base">
                <a:spcBef>
                  <a:spcPct val="0"/>
                </a:spcBef>
                <a:spcAft>
                  <a:spcPct val="0"/>
                </a:spcAft>
              </a:pPr>
              <a:r>
                <a:rPr lang="en-US" sz="1400" b="1">
                  <a:solidFill>
                    <a:prstClr val="black"/>
                  </a:solidFill>
                  <a:latin typeface="Courier New" pitchFamily="49" charset="0"/>
                  <a:cs typeface="Arial" pitchFamily="34" charset="0"/>
                </a:rPr>
                <a:t>N Z C V </a:t>
              </a:r>
              <a:r>
                <a:rPr lang="en-US" sz="1400" b="1">
                  <a:solidFill>
                    <a:srgbClr val="0000FF"/>
                  </a:solidFill>
                  <a:latin typeface="Courier New" pitchFamily="49" charset="0"/>
                  <a:cs typeface="Arial" pitchFamily="34" charset="0"/>
                </a:rPr>
                <a:t>Q</a:t>
              </a:r>
              <a:endParaRPr lang="en-US" sz="1400">
                <a:solidFill>
                  <a:srgbClr val="0000FF"/>
                </a:solidFill>
                <a:latin typeface="Courier New" pitchFamily="49" charset="0"/>
                <a:cs typeface="Arial" pitchFamily="34" charset="0"/>
              </a:endParaRPr>
            </a:p>
          </p:txBody>
        </p:sp>
        <p:sp>
          <p:nvSpPr>
            <p:cNvPr id="11275" name="Line 11"/>
            <p:cNvSpPr>
              <a:spLocks noChangeShapeType="1"/>
            </p:cNvSpPr>
            <p:nvPr/>
          </p:nvSpPr>
          <p:spPr bwMode="auto">
            <a:xfrm>
              <a:off x="960"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76" name="Line 12"/>
            <p:cNvSpPr>
              <a:spLocks noChangeShapeType="1"/>
            </p:cNvSpPr>
            <p:nvPr/>
          </p:nvSpPr>
          <p:spPr bwMode="auto">
            <a:xfrm>
              <a:off x="816"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77" name="Line 13"/>
            <p:cNvSpPr>
              <a:spLocks noChangeShapeType="1"/>
            </p:cNvSpPr>
            <p:nvPr/>
          </p:nvSpPr>
          <p:spPr bwMode="auto">
            <a:xfrm>
              <a:off x="672"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78" name="Line 14"/>
            <p:cNvSpPr>
              <a:spLocks noChangeShapeType="1"/>
            </p:cNvSpPr>
            <p:nvPr/>
          </p:nvSpPr>
          <p:spPr bwMode="auto">
            <a:xfrm>
              <a:off x="1248" y="960"/>
              <a:ext cx="0" cy="192"/>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79" name="Line 15"/>
            <p:cNvSpPr>
              <a:spLocks noChangeShapeType="1"/>
            </p:cNvSpPr>
            <p:nvPr/>
          </p:nvSpPr>
          <p:spPr bwMode="auto">
            <a:xfrm>
              <a:off x="1104" y="960"/>
              <a:ext cx="0" cy="192"/>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80" name="Rectangle 16"/>
            <p:cNvSpPr>
              <a:spLocks noChangeArrowheads="1"/>
            </p:cNvSpPr>
            <p:nvPr/>
          </p:nvSpPr>
          <p:spPr bwMode="auto">
            <a:xfrm>
              <a:off x="960" y="816"/>
              <a:ext cx="192" cy="130"/>
            </a:xfrm>
            <a:prstGeom prst="rect">
              <a:avLst/>
            </a:prstGeom>
            <a:noFill/>
            <a:ln w="9525">
              <a:noFill/>
              <a:miter lim="800000"/>
              <a:headEnd/>
              <a:tailEnd/>
            </a:ln>
          </p:spPr>
          <p:txBody>
            <a:bodyPr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28</a:t>
              </a:r>
            </a:p>
          </p:txBody>
        </p:sp>
        <p:sp>
          <p:nvSpPr>
            <p:cNvPr id="11281" name="Rectangle 17"/>
            <p:cNvSpPr>
              <a:spLocks noChangeArrowheads="1"/>
            </p:cNvSpPr>
            <p:nvPr/>
          </p:nvSpPr>
          <p:spPr bwMode="auto">
            <a:xfrm>
              <a:off x="4128" y="816"/>
              <a:ext cx="12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6</a:t>
              </a:r>
            </a:p>
          </p:txBody>
        </p:sp>
        <p:sp>
          <p:nvSpPr>
            <p:cNvPr id="11282" name="Rectangle 18"/>
            <p:cNvSpPr>
              <a:spLocks noChangeArrowheads="1"/>
            </p:cNvSpPr>
            <p:nvPr/>
          </p:nvSpPr>
          <p:spPr bwMode="auto">
            <a:xfrm>
              <a:off x="3984" y="816"/>
              <a:ext cx="12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7</a:t>
              </a:r>
            </a:p>
          </p:txBody>
        </p:sp>
        <p:sp>
          <p:nvSpPr>
            <p:cNvPr id="11283" name="Text Box 19"/>
            <p:cNvSpPr txBox="1">
              <a:spLocks noChangeArrowheads="1"/>
            </p:cNvSpPr>
            <p:nvPr/>
          </p:nvSpPr>
          <p:spPr bwMode="auto">
            <a:xfrm>
              <a:off x="3984" y="946"/>
              <a:ext cx="1152" cy="216"/>
            </a:xfrm>
            <a:prstGeom prst="rect">
              <a:avLst/>
            </a:prstGeom>
            <a:noFill/>
            <a:ln w="38100">
              <a:solidFill>
                <a:srgbClr val="3366FF"/>
              </a:solidFill>
              <a:miter lim="800000"/>
              <a:headEnd/>
              <a:tailEnd/>
            </a:ln>
          </p:spPr>
          <p:txBody>
            <a:bodyPr anchor="ctr">
              <a:spAutoFit/>
            </a:bodyPr>
            <a:lstStyle/>
            <a:p>
              <a:pPr fontAlgn="base">
                <a:spcBef>
                  <a:spcPct val="0"/>
                </a:spcBef>
                <a:spcAft>
                  <a:spcPct val="0"/>
                </a:spcAft>
              </a:pPr>
              <a:r>
                <a:rPr lang="en-US" sz="1400" b="1">
                  <a:solidFill>
                    <a:prstClr val="black"/>
                  </a:solidFill>
                  <a:latin typeface="Courier New" pitchFamily="49" charset="0"/>
                  <a:cs typeface="Arial" pitchFamily="34" charset="0"/>
                </a:rPr>
                <a:t>I F </a:t>
              </a:r>
              <a:r>
                <a:rPr lang="en-US" sz="1400" b="1">
                  <a:solidFill>
                    <a:srgbClr val="0000FF"/>
                  </a:solidFill>
                  <a:latin typeface="Courier New" pitchFamily="49" charset="0"/>
                  <a:cs typeface="Arial" pitchFamily="34" charset="0"/>
                </a:rPr>
                <a:t>T</a:t>
              </a:r>
              <a:r>
                <a:rPr lang="en-US" sz="1400" b="1">
                  <a:solidFill>
                    <a:prstClr val="black"/>
                  </a:solidFill>
                  <a:latin typeface="Courier New" pitchFamily="49" charset="0"/>
                  <a:cs typeface="Arial" pitchFamily="34" charset="0"/>
                </a:rPr>
                <a:t>    mode</a:t>
              </a:r>
              <a:endParaRPr lang="en-US" sz="1400">
                <a:solidFill>
                  <a:prstClr val="black"/>
                </a:solidFill>
                <a:latin typeface="Courier New" pitchFamily="49" charset="0"/>
                <a:cs typeface="Arial" pitchFamily="34" charset="0"/>
              </a:endParaRPr>
            </a:p>
          </p:txBody>
        </p:sp>
        <p:sp>
          <p:nvSpPr>
            <p:cNvPr id="11284" name="Line 20"/>
            <p:cNvSpPr>
              <a:spLocks noChangeShapeType="1"/>
            </p:cNvSpPr>
            <p:nvPr/>
          </p:nvSpPr>
          <p:spPr bwMode="auto">
            <a:xfrm>
              <a:off x="4560"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85" name="Line 21"/>
            <p:cNvSpPr>
              <a:spLocks noChangeShapeType="1"/>
            </p:cNvSpPr>
            <p:nvPr/>
          </p:nvSpPr>
          <p:spPr bwMode="auto">
            <a:xfrm>
              <a:off x="4128"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86" name="Line 22"/>
            <p:cNvSpPr>
              <a:spLocks noChangeShapeType="1"/>
            </p:cNvSpPr>
            <p:nvPr/>
          </p:nvSpPr>
          <p:spPr bwMode="auto">
            <a:xfrm>
              <a:off x="4272" y="960"/>
              <a:ext cx="0" cy="192"/>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87" name="Line 23"/>
            <p:cNvSpPr>
              <a:spLocks noChangeShapeType="1"/>
            </p:cNvSpPr>
            <p:nvPr/>
          </p:nvSpPr>
          <p:spPr bwMode="auto">
            <a:xfrm>
              <a:off x="4416" y="960"/>
              <a:ext cx="0" cy="192"/>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88" name="Rectangle 24"/>
            <p:cNvSpPr>
              <a:spLocks noChangeArrowheads="1"/>
            </p:cNvSpPr>
            <p:nvPr/>
          </p:nvSpPr>
          <p:spPr bwMode="auto">
            <a:xfrm>
              <a:off x="2688" y="816"/>
              <a:ext cx="16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16</a:t>
              </a:r>
            </a:p>
          </p:txBody>
        </p:sp>
        <p:sp>
          <p:nvSpPr>
            <p:cNvPr id="11289" name="Rectangle 25"/>
            <p:cNvSpPr>
              <a:spLocks noChangeArrowheads="1"/>
            </p:cNvSpPr>
            <p:nvPr/>
          </p:nvSpPr>
          <p:spPr bwMode="auto">
            <a:xfrm>
              <a:off x="1680" y="816"/>
              <a:ext cx="16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23</a:t>
              </a:r>
            </a:p>
          </p:txBody>
        </p:sp>
        <p:sp>
          <p:nvSpPr>
            <p:cNvPr id="11290" name="Text Box 26"/>
            <p:cNvSpPr txBox="1">
              <a:spLocks noChangeArrowheads="1"/>
            </p:cNvSpPr>
            <p:nvPr/>
          </p:nvSpPr>
          <p:spPr bwMode="auto">
            <a:xfrm>
              <a:off x="1680" y="946"/>
              <a:ext cx="1152" cy="216"/>
            </a:xfrm>
            <a:prstGeom prst="rect">
              <a:avLst/>
            </a:prstGeom>
            <a:noFill/>
            <a:ln w="38100">
              <a:solidFill>
                <a:srgbClr val="3366FF"/>
              </a:solidFill>
              <a:miter lim="800000"/>
              <a:headEnd/>
              <a:tailEnd/>
            </a:ln>
          </p:spPr>
          <p:txBody>
            <a:bodyPr anchor="ctr">
              <a:spAutoFit/>
            </a:bodyPr>
            <a:lstStyle/>
            <a:p>
              <a:pPr fontAlgn="base">
                <a:spcBef>
                  <a:spcPct val="0"/>
                </a:spcBef>
                <a:spcAft>
                  <a:spcPct val="0"/>
                </a:spcAft>
              </a:pPr>
              <a:r>
                <a:rPr lang="en-US" sz="1400" b="1">
                  <a:solidFill>
                    <a:prstClr val="black"/>
                  </a:solidFill>
                  <a:latin typeface="Courier New" pitchFamily="49" charset="0"/>
                  <a:cs typeface="Arial" pitchFamily="34" charset="0"/>
                </a:rPr>
                <a:t> </a:t>
              </a:r>
              <a:endParaRPr lang="en-US" sz="1400">
                <a:solidFill>
                  <a:prstClr val="black"/>
                </a:solidFill>
                <a:latin typeface="Courier New" pitchFamily="49" charset="0"/>
                <a:cs typeface="Arial" pitchFamily="34" charset="0"/>
              </a:endParaRPr>
            </a:p>
          </p:txBody>
        </p:sp>
        <p:sp>
          <p:nvSpPr>
            <p:cNvPr id="11291" name="Rectangle 27"/>
            <p:cNvSpPr>
              <a:spLocks noChangeArrowheads="1"/>
            </p:cNvSpPr>
            <p:nvPr/>
          </p:nvSpPr>
          <p:spPr bwMode="auto">
            <a:xfrm>
              <a:off x="3840" y="816"/>
              <a:ext cx="12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8</a:t>
              </a:r>
            </a:p>
          </p:txBody>
        </p:sp>
        <p:sp>
          <p:nvSpPr>
            <p:cNvPr id="11292" name="Rectangle 28"/>
            <p:cNvSpPr>
              <a:spLocks noChangeArrowheads="1"/>
            </p:cNvSpPr>
            <p:nvPr/>
          </p:nvSpPr>
          <p:spPr bwMode="auto">
            <a:xfrm>
              <a:off x="2832" y="816"/>
              <a:ext cx="16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15</a:t>
              </a:r>
            </a:p>
          </p:txBody>
        </p:sp>
        <p:sp>
          <p:nvSpPr>
            <p:cNvPr id="11293" name="Text Box 29"/>
            <p:cNvSpPr txBox="1">
              <a:spLocks noChangeArrowheads="1"/>
            </p:cNvSpPr>
            <p:nvPr/>
          </p:nvSpPr>
          <p:spPr bwMode="auto">
            <a:xfrm>
              <a:off x="2832" y="946"/>
              <a:ext cx="1152" cy="216"/>
            </a:xfrm>
            <a:prstGeom prst="rect">
              <a:avLst/>
            </a:prstGeom>
            <a:noFill/>
            <a:ln w="38100">
              <a:solidFill>
                <a:srgbClr val="3366FF"/>
              </a:solidFill>
              <a:miter lim="800000"/>
              <a:headEnd/>
              <a:tailEnd/>
            </a:ln>
          </p:spPr>
          <p:txBody>
            <a:bodyPr anchor="ctr">
              <a:spAutoFit/>
            </a:bodyPr>
            <a:lstStyle/>
            <a:p>
              <a:pPr fontAlgn="base">
                <a:spcBef>
                  <a:spcPct val="0"/>
                </a:spcBef>
                <a:spcAft>
                  <a:spcPct val="0"/>
                </a:spcAft>
              </a:pPr>
              <a:r>
                <a:rPr lang="en-US" sz="1400" b="1">
                  <a:solidFill>
                    <a:prstClr val="black"/>
                  </a:solidFill>
                  <a:latin typeface="Courier New" pitchFamily="49" charset="0"/>
                  <a:cs typeface="Arial" pitchFamily="34" charset="0"/>
                </a:rPr>
                <a:t> </a:t>
              </a:r>
              <a:endParaRPr lang="en-US" sz="1400">
                <a:solidFill>
                  <a:prstClr val="black"/>
                </a:solidFill>
                <a:latin typeface="Courier New" pitchFamily="49" charset="0"/>
                <a:cs typeface="Arial" pitchFamily="34" charset="0"/>
              </a:endParaRPr>
            </a:p>
          </p:txBody>
        </p:sp>
        <p:sp>
          <p:nvSpPr>
            <p:cNvPr id="11294" name="Line 30"/>
            <p:cNvSpPr>
              <a:spLocks noChangeShapeType="1"/>
            </p:cNvSpPr>
            <p:nvPr/>
          </p:nvSpPr>
          <p:spPr bwMode="auto">
            <a:xfrm>
              <a:off x="4704"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95" name="Line 31"/>
            <p:cNvSpPr>
              <a:spLocks noChangeShapeType="1"/>
            </p:cNvSpPr>
            <p:nvPr/>
          </p:nvSpPr>
          <p:spPr bwMode="auto">
            <a:xfrm>
              <a:off x="4848"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96" name="Line 32"/>
            <p:cNvSpPr>
              <a:spLocks noChangeShapeType="1"/>
            </p:cNvSpPr>
            <p:nvPr/>
          </p:nvSpPr>
          <p:spPr bwMode="auto">
            <a:xfrm>
              <a:off x="4992" y="1104"/>
              <a:ext cx="0" cy="48"/>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297" name="Rectangle 33"/>
            <p:cNvSpPr>
              <a:spLocks noChangeArrowheads="1"/>
            </p:cNvSpPr>
            <p:nvPr/>
          </p:nvSpPr>
          <p:spPr bwMode="auto">
            <a:xfrm>
              <a:off x="4272" y="816"/>
              <a:ext cx="12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5</a:t>
              </a:r>
            </a:p>
          </p:txBody>
        </p:sp>
        <p:sp>
          <p:nvSpPr>
            <p:cNvPr id="11298" name="Rectangle 34"/>
            <p:cNvSpPr>
              <a:spLocks noChangeArrowheads="1"/>
            </p:cNvSpPr>
            <p:nvPr/>
          </p:nvSpPr>
          <p:spPr bwMode="auto">
            <a:xfrm>
              <a:off x="4416" y="816"/>
              <a:ext cx="12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4</a:t>
              </a:r>
            </a:p>
          </p:txBody>
        </p:sp>
        <p:sp>
          <p:nvSpPr>
            <p:cNvPr id="11299" name="Rectangle 35"/>
            <p:cNvSpPr>
              <a:spLocks noChangeArrowheads="1"/>
            </p:cNvSpPr>
            <p:nvPr/>
          </p:nvSpPr>
          <p:spPr bwMode="auto">
            <a:xfrm>
              <a:off x="4992" y="816"/>
              <a:ext cx="12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0</a:t>
              </a:r>
            </a:p>
          </p:txBody>
        </p:sp>
        <p:sp>
          <p:nvSpPr>
            <p:cNvPr id="11300" name="Rectangle 36"/>
            <p:cNvSpPr>
              <a:spLocks noChangeArrowheads="1"/>
            </p:cNvSpPr>
            <p:nvPr/>
          </p:nvSpPr>
          <p:spPr bwMode="auto">
            <a:xfrm>
              <a:off x="1488" y="816"/>
              <a:ext cx="164" cy="130"/>
            </a:xfrm>
            <a:prstGeom prst="rect">
              <a:avLst/>
            </a:prstGeom>
            <a:noFill/>
            <a:ln w="9525">
              <a:noFill/>
              <a:miter lim="800000"/>
              <a:headEnd/>
              <a:tailEnd/>
            </a:ln>
          </p:spPr>
          <p:txBody>
            <a:bodyPr wrap="none" lIns="66675" tIns="26988" rIns="66675" bIns="26988">
              <a:spAutoFit/>
            </a:bodyPr>
            <a:lstStyle/>
            <a:p>
              <a:pPr defTabSz="944563" fontAlgn="base">
                <a:spcBef>
                  <a:spcPct val="0"/>
                </a:spcBef>
                <a:spcAft>
                  <a:spcPct val="0"/>
                </a:spcAft>
              </a:pPr>
              <a:r>
                <a:rPr lang="en-US" sz="1000" b="1">
                  <a:solidFill>
                    <a:srgbClr val="000000"/>
                  </a:solidFill>
                  <a:latin typeface="Times New Roman" pitchFamily="18" charset="0"/>
                  <a:cs typeface="Arial" pitchFamily="34" charset="0"/>
                </a:rPr>
                <a:t>24</a:t>
              </a:r>
            </a:p>
          </p:txBody>
        </p:sp>
        <p:sp>
          <p:nvSpPr>
            <p:cNvPr id="11301" name="Text Box 37"/>
            <p:cNvSpPr txBox="1">
              <a:spLocks noChangeArrowheads="1"/>
            </p:cNvSpPr>
            <p:nvPr/>
          </p:nvSpPr>
          <p:spPr bwMode="auto">
            <a:xfrm>
              <a:off x="528" y="1152"/>
              <a:ext cx="1152" cy="192"/>
            </a:xfrm>
            <a:prstGeom prst="rect">
              <a:avLst/>
            </a:prstGeom>
            <a:noFill/>
            <a:ln w="38100">
              <a:noFill/>
              <a:miter lim="800000"/>
              <a:headEnd/>
              <a:tailEnd/>
            </a:ln>
          </p:spPr>
          <p:txBody>
            <a:bodyPr anchor="ctr">
              <a:spAutoFit/>
            </a:bodyPr>
            <a:lstStyle/>
            <a:p>
              <a:pPr fontAlgn="base">
                <a:spcBef>
                  <a:spcPct val="0"/>
                </a:spcBef>
                <a:spcAft>
                  <a:spcPct val="0"/>
                </a:spcAft>
              </a:pPr>
              <a:r>
                <a:rPr lang="en-US" sz="1400" b="1">
                  <a:solidFill>
                    <a:srgbClr val="EEECE1"/>
                  </a:solidFill>
                  <a:latin typeface="Courier New" pitchFamily="49" charset="0"/>
                  <a:cs typeface="Arial" pitchFamily="34" charset="0"/>
                </a:rPr>
                <a:t>f</a:t>
              </a:r>
            </a:p>
          </p:txBody>
        </p:sp>
        <p:sp>
          <p:nvSpPr>
            <p:cNvPr id="11302" name="Text Box 38"/>
            <p:cNvSpPr txBox="1">
              <a:spLocks noChangeArrowheads="1"/>
            </p:cNvSpPr>
            <p:nvPr/>
          </p:nvSpPr>
          <p:spPr bwMode="auto">
            <a:xfrm>
              <a:off x="1680" y="1152"/>
              <a:ext cx="1152" cy="192"/>
            </a:xfrm>
            <a:prstGeom prst="rect">
              <a:avLst/>
            </a:prstGeom>
            <a:noFill/>
            <a:ln w="38100">
              <a:noFill/>
              <a:miter lim="800000"/>
              <a:headEnd/>
              <a:tailEnd/>
            </a:ln>
          </p:spPr>
          <p:txBody>
            <a:bodyPr anchor="ctr">
              <a:spAutoFit/>
            </a:bodyPr>
            <a:lstStyle/>
            <a:p>
              <a:pPr fontAlgn="base">
                <a:spcBef>
                  <a:spcPct val="0"/>
                </a:spcBef>
                <a:spcAft>
                  <a:spcPct val="0"/>
                </a:spcAft>
              </a:pPr>
              <a:r>
                <a:rPr lang="en-US" sz="1400" b="1">
                  <a:solidFill>
                    <a:srgbClr val="EEECE1"/>
                  </a:solidFill>
                  <a:latin typeface="Courier New" pitchFamily="49" charset="0"/>
                  <a:cs typeface="Arial" pitchFamily="34" charset="0"/>
                </a:rPr>
                <a:t>s</a:t>
              </a:r>
            </a:p>
          </p:txBody>
        </p:sp>
        <p:sp>
          <p:nvSpPr>
            <p:cNvPr id="11303" name="Text Box 39"/>
            <p:cNvSpPr txBox="1">
              <a:spLocks noChangeArrowheads="1"/>
            </p:cNvSpPr>
            <p:nvPr/>
          </p:nvSpPr>
          <p:spPr bwMode="auto">
            <a:xfrm>
              <a:off x="2832" y="1152"/>
              <a:ext cx="1152" cy="192"/>
            </a:xfrm>
            <a:prstGeom prst="rect">
              <a:avLst/>
            </a:prstGeom>
            <a:noFill/>
            <a:ln w="38100">
              <a:noFill/>
              <a:miter lim="800000"/>
              <a:headEnd/>
              <a:tailEnd/>
            </a:ln>
          </p:spPr>
          <p:txBody>
            <a:bodyPr anchor="ctr">
              <a:spAutoFit/>
            </a:bodyPr>
            <a:lstStyle/>
            <a:p>
              <a:pPr fontAlgn="base">
                <a:spcBef>
                  <a:spcPct val="0"/>
                </a:spcBef>
                <a:spcAft>
                  <a:spcPct val="0"/>
                </a:spcAft>
              </a:pPr>
              <a:r>
                <a:rPr lang="en-US" sz="1400" b="1">
                  <a:solidFill>
                    <a:srgbClr val="EEECE1"/>
                  </a:solidFill>
                  <a:latin typeface="Courier New" pitchFamily="49" charset="0"/>
                  <a:cs typeface="Arial" pitchFamily="34" charset="0"/>
                </a:rPr>
                <a:t>x</a:t>
              </a:r>
            </a:p>
          </p:txBody>
        </p:sp>
        <p:sp>
          <p:nvSpPr>
            <p:cNvPr id="11304" name="Text Box 40"/>
            <p:cNvSpPr txBox="1">
              <a:spLocks noChangeArrowheads="1"/>
            </p:cNvSpPr>
            <p:nvPr/>
          </p:nvSpPr>
          <p:spPr bwMode="auto">
            <a:xfrm>
              <a:off x="3984" y="1152"/>
              <a:ext cx="1152" cy="192"/>
            </a:xfrm>
            <a:prstGeom prst="rect">
              <a:avLst/>
            </a:prstGeom>
            <a:noFill/>
            <a:ln w="38100">
              <a:noFill/>
              <a:miter lim="800000"/>
              <a:headEnd/>
              <a:tailEnd/>
            </a:ln>
          </p:spPr>
          <p:txBody>
            <a:bodyPr anchor="ctr">
              <a:spAutoFit/>
            </a:bodyPr>
            <a:lstStyle/>
            <a:p>
              <a:pPr fontAlgn="base">
                <a:spcBef>
                  <a:spcPct val="0"/>
                </a:spcBef>
                <a:spcAft>
                  <a:spcPct val="0"/>
                </a:spcAft>
              </a:pPr>
              <a:r>
                <a:rPr lang="en-US" sz="1400" b="1">
                  <a:solidFill>
                    <a:srgbClr val="EEECE1"/>
                  </a:solidFill>
                  <a:latin typeface="Courier New" pitchFamily="49" charset="0"/>
                  <a:cs typeface="Arial" pitchFamily="34" charset="0"/>
                </a:rPr>
                <a:t>c</a:t>
              </a:r>
            </a:p>
          </p:txBody>
        </p:sp>
        <p:sp>
          <p:nvSpPr>
            <p:cNvPr id="11305" name="Line 41"/>
            <p:cNvSpPr>
              <a:spLocks noChangeShapeType="1"/>
            </p:cNvSpPr>
            <p:nvPr/>
          </p:nvSpPr>
          <p:spPr bwMode="auto">
            <a:xfrm>
              <a:off x="1680" y="1152"/>
              <a:ext cx="0" cy="96"/>
            </a:xfrm>
            <a:prstGeom prst="line">
              <a:avLst/>
            </a:prstGeom>
            <a:noFill/>
            <a:ln w="25400">
              <a:solidFill>
                <a:srgbClr val="3366FF"/>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306" name="Line 42"/>
            <p:cNvSpPr>
              <a:spLocks noChangeShapeType="1"/>
            </p:cNvSpPr>
            <p:nvPr/>
          </p:nvSpPr>
          <p:spPr bwMode="auto">
            <a:xfrm>
              <a:off x="2832" y="1152"/>
              <a:ext cx="0" cy="96"/>
            </a:xfrm>
            <a:prstGeom prst="line">
              <a:avLst/>
            </a:prstGeom>
            <a:noFill/>
            <a:ln w="25400">
              <a:solidFill>
                <a:srgbClr val="3366FF"/>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307" name="Line 43"/>
            <p:cNvSpPr>
              <a:spLocks noChangeShapeType="1"/>
            </p:cNvSpPr>
            <p:nvPr/>
          </p:nvSpPr>
          <p:spPr bwMode="auto">
            <a:xfrm>
              <a:off x="3984" y="1152"/>
              <a:ext cx="0" cy="96"/>
            </a:xfrm>
            <a:prstGeom prst="line">
              <a:avLst/>
            </a:prstGeom>
            <a:noFill/>
            <a:ln w="25400">
              <a:solidFill>
                <a:srgbClr val="3366FF"/>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308" name="Line 44"/>
            <p:cNvSpPr>
              <a:spLocks noChangeShapeType="1"/>
            </p:cNvSpPr>
            <p:nvPr/>
          </p:nvSpPr>
          <p:spPr bwMode="auto">
            <a:xfrm>
              <a:off x="5136" y="1152"/>
              <a:ext cx="0" cy="96"/>
            </a:xfrm>
            <a:prstGeom prst="line">
              <a:avLst/>
            </a:prstGeom>
            <a:noFill/>
            <a:ln w="25400">
              <a:solidFill>
                <a:srgbClr val="3366FF"/>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309" name="Line 45"/>
            <p:cNvSpPr>
              <a:spLocks noChangeShapeType="1"/>
            </p:cNvSpPr>
            <p:nvPr/>
          </p:nvSpPr>
          <p:spPr bwMode="auto">
            <a:xfrm>
              <a:off x="528" y="1152"/>
              <a:ext cx="0" cy="96"/>
            </a:xfrm>
            <a:prstGeom prst="line">
              <a:avLst/>
            </a:prstGeom>
            <a:noFill/>
            <a:ln w="25400">
              <a:solidFill>
                <a:srgbClr val="3366FF"/>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310" name="Text Box 46"/>
            <p:cNvSpPr txBox="1">
              <a:spLocks noChangeArrowheads="1"/>
            </p:cNvSpPr>
            <p:nvPr/>
          </p:nvSpPr>
          <p:spPr bwMode="auto">
            <a:xfrm>
              <a:off x="1488" y="960"/>
              <a:ext cx="2448" cy="192"/>
            </a:xfrm>
            <a:prstGeom prst="rect">
              <a:avLst/>
            </a:prstGeom>
            <a:noFill/>
            <a:ln w="38100">
              <a:noFill/>
              <a:miter lim="800000"/>
              <a:headEnd/>
              <a:tailEnd/>
            </a:ln>
          </p:spPr>
          <p:txBody>
            <a:bodyPr anchor="ctr">
              <a:spAutoFit/>
            </a:bodyPr>
            <a:lstStyle/>
            <a:p>
              <a:pPr fontAlgn="base">
                <a:spcBef>
                  <a:spcPct val="0"/>
                </a:spcBef>
                <a:spcAft>
                  <a:spcPct val="0"/>
                </a:spcAft>
              </a:pPr>
              <a:r>
                <a:rPr lang="en-US" sz="1400" b="1">
                  <a:solidFill>
                    <a:srgbClr val="4F81BD"/>
                  </a:solidFill>
                  <a:latin typeface="Courier New" pitchFamily="49" charset="0"/>
                  <a:cs typeface="Arial" pitchFamily="34" charset="0"/>
                </a:rPr>
                <a:t> </a:t>
              </a:r>
              <a:r>
                <a:rPr lang="en-US" sz="1400" b="1">
                  <a:solidFill>
                    <a:prstClr val="black"/>
                  </a:solidFill>
                  <a:latin typeface="Courier New" pitchFamily="49" charset="0"/>
                  <a:cs typeface="Arial" pitchFamily="34" charset="0"/>
                </a:rPr>
                <a:t>     U n  d  e  f  i  n  e  d</a:t>
              </a:r>
            </a:p>
          </p:txBody>
        </p:sp>
        <p:sp>
          <p:nvSpPr>
            <p:cNvPr id="11311" name="Line 47"/>
            <p:cNvSpPr>
              <a:spLocks noChangeShapeType="1"/>
            </p:cNvSpPr>
            <p:nvPr/>
          </p:nvSpPr>
          <p:spPr bwMode="auto">
            <a:xfrm>
              <a:off x="1520" y="960"/>
              <a:ext cx="0" cy="192"/>
            </a:xfrm>
            <a:prstGeom prst="line">
              <a:avLst/>
            </a:prstGeom>
            <a:noFill/>
            <a:ln w="25400">
              <a:solidFill>
                <a:schemeClr val="hlink"/>
              </a:solidFill>
              <a:round/>
              <a:headEnd/>
              <a:tailEnd/>
            </a:ln>
          </p:spPr>
          <p:txBody>
            <a:bodyPr wrap="none" anchor="ctr"/>
            <a:lstStyle/>
            <a:p>
              <a:pPr fontAlgn="base">
                <a:spcBef>
                  <a:spcPct val="0"/>
                </a:spcBef>
                <a:spcAft>
                  <a:spcPct val="0"/>
                </a:spcAft>
              </a:pPr>
              <a:endParaRPr lang="en-US">
                <a:solidFill>
                  <a:prstClr val="black"/>
                </a:solidFill>
                <a:latin typeface="Arial" pitchFamily="34" charset="0"/>
                <a:cs typeface="Arial" pitchFamily="34" charset="0"/>
              </a:endParaRPr>
            </a:p>
          </p:txBody>
        </p:sp>
        <p:sp>
          <p:nvSpPr>
            <p:cNvPr id="11312" name="Text Box 48"/>
            <p:cNvSpPr txBox="1">
              <a:spLocks noChangeArrowheads="1"/>
            </p:cNvSpPr>
            <p:nvPr/>
          </p:nvSpPr>
          <p:spPr bwMode="auto">
            <a:xfrm>
              <a:off x="1519" y="939"/>
              <a:ext cx="160" cy="330"/>
            </a:xfrm>
            <a:prstGeom prst="rect">
              <a:avLst/>
            </a:prstGeom>
            <a:noFill/>
            <a:ln w="38100">
              <a:noFill/>
              <a:miter lim="800000"/>
              <a:headEnd/>
              <a:tailEnd/>
            </a:ln>
          </p:spPr>
          <p:txBody>
            <a:bodyPr anchor="ctr">
              <a:spAutoFit/>
            </a:bodyPr>
            <a:lstStyle/>
            <a:p>
              <a:pPr fontAlgn="base">
                <a:spcBef>
                  <a:spcPct val="0"/>
                </a:spcBef>
                <a:spcAft>
                  <a:spcPct val="0"/>
                </a:spcAft>
              </a:pPr>
              <a:r>
                <a:rPr lang="en-US" sz="1400" b="1">
                  <a:solidFill>
                    <a:srgbClr val="0000FF"/>
                  </a:solidFill>
                  <a:latin typeface="Courier New" pitchFamily="49" charset="0"/>
                  <a:cs typeface="Arial" pitchFamily="34" charset="0"/>
                </a:rPr>
                <a:t>J   </a:t>
              </a:r>
              <a:endParaRPr lang="en-US" sz="1400">
                <a:solidFill>
                  <a:srgbClr val="0000FF"/>
                </a:solidFill>
                <a:latin typeface="Courier New" pitchFamily="49" charset="0"/>
                <a:cs typeface="Arial" pitchFamily="34" charset="0"/>
              </a:endParaRPr>
            </a:p>
          </p:txBody>
        </p:sp>
      </p:grpSp>
      <p:sp>
        <p:nvSpPr>
          <p:cNvPr id="49" name="Date Placeholder 48"/>
          <p:cNvSpPr>
            <a:spLocks noGrp="1"/>
          </p:cNvSpPr>
          <p:nvPr>
            <p:ph type="dt" sz="half" idx="10"/>
          </p:nvPr>
        </p:nvSpPr>
        <p:spPr/>
        <p:txBody>
          <a:bodyPr/>
          <a:lstStyle/>
          <a:p>
            <a:pPr>
              <a:defRPr/>
            </a:pPr>
            <a:fld id="{7A0A7B5C-ECF4-4274-869D-CE0382D670A8}"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382781688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lgn="l" eaLnBrk="1" hangingPunct="1"/>
            <a:r>
              <a:rPr lang="en-US" sz="3200" smtClean="0">
                <a:solidFill>
                  <a:schemeClr val="accent1"/>
                </a:solidFill>
              </a:rPr>
              <a:t>Interrupts and Exceptions</a:t>
            </a:r>
            <a:endParaRPr lang="en-IN" sz="3200" smtClean="0">
              <a:solidFill>
                <a:schemeClr val="accent1"/>
              </a:solidFill>
            </a:endParaRPr>
          </a:p>
        </p:txBody>
      </p:sp>
      <p:sp>
        <p:nvSpPr>
          <p:cNvPr id="3" name="Content Placeholder 2"/>
          <p:cNvSpPr>
            <a:spLocks noGrp="1"/>
          </p:cNvSpPr>
          <p:nvPr>
            <p:ph idx="1"/>
          </p:nvPr>
        </p:nvSpPr>
        <p:spPr/>
        <p:txBody>
          <a:bodyPr rtlCol="0">
            <a:normAutofit/>
          </a:bodyPr>
          <a:lstStyle/>
          <a:p>
            <a:pPr eaLnBrk="1" fontAlgn="auto" hangingPunct="1">
              <a:spcAft>
                <a:spcPts val="0"/>
              </a:spcAft>
              <a:defRPr/>
            </a:pPr>
            <a:r>
              <a:rPr lang="en-US" dirty="0" smtClean="0"/>
              <a:t>External devices like Timer, USB interface, keyboard, mouse, audio input needs attention of the processor</a:t>
            </a:r>
          </a:p>
          <a:p>
            <a:pPr eaLnBrk="1" fontAlgn="auto" hangingPunct="1">
              <a:spcAft>
                <a:spcPts val="0"/>
              </a:spcAft>
              <a:defRPr/>
            </a:pPr>
            <a:r>
              <a:rPr lang="en-US" dirty="0" smtClean="0"/>
              <a:t>Some internal events may also want to draw processor’s attention</a:t>
            </a:r>
          </a:p>
          <a:p>
            <a:pPr eaLnBrk="1" fontAlgn="auto" hangingPunct="1">
              <a:spcAft>
                <a:spcPts val="0"/>
              </a:spcAft>
              <a:defRPr/>
            </a:pPr>
            <a:r>
              <a:rPr lang="en-US" dirty="0" smtClean="0"/>
              <a:t>Interrupts and exceptions are special kinds of control transfer, which means that they alter the normal program flow to handle external events or to report errors or exceptional conditions</a:t>
            </a:r>
          </a:p>
          <a:p>
            <a:pPr eaLnBrk="1" fontAlgn="auto" hangingPunct="1">
              <a:spcAft>
                <a:spcPts val="0"/>
              </a:spcAft>
              <a:defRPr/>
            </a:pPr>
            <a:endParaRPr lang="en-IN" dirty="0" smtClean="0"/>
          </a:p>
        </p:txBody>
      </p:sp>
      <p:sp>
        <p:nvSpPr>
          <p:cNvPr id="4" name="Date Placeholder 3"/>
          <p:cNvSpPr>
            <a:spLocks noGrp="1"/>
          </p:cNvSpPr>
          <p:nvPr>
            <p:ph type="dt" sz="quarter" idx="4294967295"/>
          </p:nvPr>
        </p:nvSpPr>
        <p:spPr>
          <a:xfrm>
            <a:off x="457200" y="6356350"/>
            <a:ext cx="2133600" cy="365125"/>
          </a:xfrm>
          <a:prstGeom prst="rect">
            <a:avLst/>
          </a:prstGeom>
        </p:spPr>
        <p:txBody>
          <a:bodyPr/>
          <a:lstStyle/>
          <a:p>
            <a:pPr>
              <a:defRPr/>
            </a:pPr>
            <a:fld id="{7D0FF7A6-09D7-4AED-AB5F-00D9479A582C}"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3290338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algn="l" eaLnBrk="1" hangingPunct="1"/>
            <a:r>
              <a:rPr lang="en-US" sz="3200" smtClean="0">
                <a:solidFill>
                  <a:schemeClr val="accent1"/>
                </a:solidFill>
              </a:rPr>
              <a:t>Types of Interrupts and Exceptions</a:t>
            </a:r>
            <a:endParaRPr lang="en-IN" sz="3200" smtClean="0">
              <a:solidFill>
                <a:schemeClr val="accent1"/>
              </a:solidFill>
            </a:endParaRPr>
          </a:p>
        </p:txBody>
      </p:sp>
      <p:sp>
        <p:nvSpPr>
          <p:cNvPr id="13315" name="Content Placeholder 2"/>
          <p:cNvSpPr>
            <a:spLocks noGrp="1"/>
          </p:cNvSpPr>
          <p:nvPr>
            <p:ph idx="1"/>
          </p:nvPr>
        </p:nvSpPr>
        <p:spPr>
          <a:xfrm>
            <a:off x="323850" y="1600200"/>
            <a:ext cx="8640763" cy="4525963"/>
          </a:xfrm>
        </p:spPr>
        <p:txBody>
          <a:bodyPr/>
          <a:lstStyle/>
          <a:p>
            <a:pPr eaLnBrk="1" hangingPunct="1"/>
            <a:r>
              <a:rPr lang="en-US" smtClean="0"/>
              <a:t>IRQ (Normal Interrupt)</a:t>
            </a:r>
          </a:p>
          <a:p>
            <a:pPr eaLnBrk="1" hangingPunct="1"/>
            <a:r>
              <a:rPr lang="en-US" smtClean="0"/>
              <a:t>FIQ (Fast Interrupt)</a:t>
            </a:r>
          </a:p>
          <a:p>
            <a:pPr eaLnBrk="1" hangingPunct="1"/>
            <a:r>
              <a:rPr lang="en-US" smtClean="0"/>
              <a:t>Reset</a:t>
            </a:r>
          </a:p>
          <a:p>
            <a:pPr eaLnBrk="1" hangingPunct="1"/>
            <a:r>
              <a:rPr lang="en-US" smtClean="0"/>
              <a:t>Undefined Instruction</a:t>
            </a:r>
          </a:p>
          <a:p>
            <a:pPr eaLnBrk="1" hangingPunct="1"/>
            <a:r>
              <a:rPr lang="en-US" smtClean="0"/>
              <a:t>Software Interrupt (SWI)</a:t>
            </a:r>
          </a:p>
          <a:p>
            <a:pPr eaLnBrk="1" hangingPunct="1"/>
            <a:r>
              <a:rPr lang="en-US" smtClean="0"/>
              <a:t>Prefetch abort (Instruction fetch memory abort)</a:t>
            </a:r>
          </a:p>
          <a:p>
            <a:pPr eaLnBrk="1" hangingPunct="1"/>
            <a:r>
              <a:rPr lang="en-US" smtClean="0"/>
              <a:t>Data abort (Data access memory abort)</a:t>
            </a:r>
            <a:endParaRPr lang="en-IN" smtClean="0"/>
          </a:p>
        </p:txBody>
      </p:sp>
      <p:sp>
        <p:nvSpPr>
          <p:cNvPr id="4" name="Date Placeholder 3"/>
          <p:cNvSpPr>
            <a:spLocks noGrp="1"/>
          </p:cNvSpPr>
          <p:nvPr>
            <p:ph type="dt" sz="quarter" idx="4294967295"/>
          </p:nvPr>
        </p:nvSpPr>
        <p:spPr>
          <a:xfrm>
            <a:off x="457200" y="6356350"/>
            <a:ext cx="2133600" cy="365125"/>
          </a:xfrm>
          <a:prstGeom prst="rect">
            <a:avLst/>
          </a:prstGeom>
        </p:spPr>
        <p:txBody>
          <a:bodyPr/>
          <a:lstStyle/>
          <a:p>
            <a:pPr>
              <a:defRPr/>
            </a:pPr>
            <a:fld id="{52EAFF5F-976E-4140-BC56-84CB75FAE78C}"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2725291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l" eaLnBrk="1" hangingPunct="1"/>
            <a:r>
              <a:rPr lang="en-US" sz="3200" smtClean="0">
                <a:solidFill>
                  <a:schemeClr val="accent1"/>
                </a:solidFill>
              </a:rPr>
              <a:t>Exception Priority</a:t>
            </a:r>
            <a:endParaRPr lang="en-IN" sz="3200" smtClean="0">
              <a:solidFill>
                <a:schemeClr val="accent1"/>
              </a:solidFill>
            </a:endParaRPr>
          </a:p>
        </p:txBody>
      </p:sp>
      <p:sp>
        <p:nvSpPr>
          <p:cNvPr id="14339" name="Content Placeholder 2"/>
          <p:cNvSpPr>
            <a:spLocks noGrp="1"/>
          </p:cNvSpPr>
          <p:nvPr>
            <p:ph idx="1"/>
          </p:nvPr>
        </p:nvSpPr>
        <p:spPr/>
        <p:txBody>
          <a:bodyPr/>
          <a:lstStyle/>
          <a:p>
            <a:pPr eaLnBrk="1" hangingPunct="1"/>
            <a:r>
              <a:rPr lang="en-US" smtClean="0"/>
              <a:t>Reset</a:t>
            </a:r>
          </a:p>
          <a:p>
            <a:pPr eaLnBrk="1" hangingPunct="1"/>
            <a:r>
              <a:rPr lang="en-US" smtClean="0"/>
              <a:t>Data Abort</a:t>
            </a:r>
          </a:p>
          <a:p>
            <a:pPr eaLnBrk="1" hangingPunct="1"/>
            <a:r>
              <a:rPr lang="en-US" smtClean="0"/>
              <a:t>FIQ</a:t>
            </a:r>
          </a:p>
          <a:p>
            <a:pPr eaLnBrk="1" hangingPunct="1"/>
            <a:r>
              <a:rPr lang="en-US" smtClean="0"/>
              <a:t>IRQ</a:t>
            </a:r>
          </a:p>
          <a:p>
            <a:pPr eaLnBrk="1" hangingPunct="1"/>
            <a:r>
              <a:rPr lang="en-US" smtClean="0"/>
              <a:t>Prefetch Abort</a:t>
            </a:r>
          </a:p>
          <a:p>
            <a:pPr eaLnBrk="1" hangingPunct="1"/>
            <a:r>
              <a:rPr lang="en-US" smtClean="0"/>
              <a:t>SWI</a:t>
            </a:r>
          </a:p>
          <a:p>
            <a:pPr eaLnBrk="1" hangingPunct="1"/>
            <a:r>
              <a:rPr lang="en-US" smtClean="0"/>
              <a:t>Undefined Instruction </a:t>
            </a:r>
            <a:endParaRPr lang="en-IN" smtClean="0"/>
          </a:p>
        </p:txBody>
      </p:sp>
      <p:sp>
        <p:nvSpPr>
          <p:cNvPr id="4" name="Date Placeholder 3"/>
          <p:cNvSpPr>
            <a:spLocks noGrp="1"/>
          </p:cNvSpPr>
          <p:nvPr>
            <p:ph type="dt" sz="quarter" idx="4294967295"/>
          </p:nvPr>
        </p:nvSpPr>
        <p:spPr>
          <a:xfrm>
            <a:off x="457200" y="6356350"/>
            <a:ext cx="2133600" cy="365125"/>
          </a:xfrm>
          <a:prstGeom prst="rect">
            <a:avLst/>
          </a:prstGeom>
        </p:spPr>
        <p:txBody>
          <a:bodyPr/>
          <a:lstStyle/>
          <a:p>
            <a:pPr>
              <a:defRPr/>
            </a:pPr>
            <a:fld id="{245C65B3-D51A-4133-91D0-49BE0C167DAA}" type="datetime1">
              <a:rPr lang="en-IN" smtClean="0">
                <a:solidFill>
                  <a:prstClr val="black">
                    <a:tint val="75000"/>
                  </a:prstClr>
                </a:solidFill>
              </a:rPr>
              <a:pPr>
                <a:defRPr/>
              </a:pPr>
              <a:t>03-08-2019</a:t>
            </a:fld>
            <a:endParaRPr lang="en-IN">
              <a:solidFill>
                <a:prstClr val="black">
                  <a:tint val="75000"/>
                </a:prstClr>
              </a:solidFill>
            </a:endParaRPr>
          </a:p>
        </p:txBody>
      </p:sp>
      <p:cxnSp>
        <p:nvCxnSpPr>
          <p:cNvPr id="7" name="Straight Arrow Connector 6"/>
          <p:cNvCxnSpPr/>
          <p:nvPr/>
        </p:nvCxnSpPr>
        <p:spPr>
          <a:xfrm rot="5400000">
            <a:off x="5688806" y="3680619"/>
            <a:ext cx="3095625" cy="1588"/>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
        <p:nvSpPr>
          <p:cNvPr id="14343" name="TextBox 7"/>
          <p:cNvSpPr txBox="1">
            <a:spLocks noChangeArrowheads="1"/>
          </p:cNvSpPr>
          <p:nvPr/>
        </p:nvSpPr>
        <p:spPr bwMode="auto">
          <a:xfrm>
            <a:off x="6732588" y="1628775"/>
            <a:ext cx="1127125"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FF0000"/>
                </a:solidFill>
                <a:cs typeface="Arial" pitchFamily="34" charset="0"/>
              </a:rPr>
              <a:t>Highest</a:t>
            </a:r>
            <a:endParaRPr lang="en-IN" sz="2400">
              <a:solidFill>
                <a:srgbClr val="FF0000"/>
              </a:solidFill>
              <a:cs typeface="Arial" pitchFamily="34" charset="0"/>
            </a:endParaRPr>
          </a:p>
        </p:txBody>
      </p:sp>
      <p:sp>
        <p:nvSpPr>
          <p:cNvPr id="14344" name="TextBox 8"/>
          <p:cNvSpPr txBox="1">
            <a:spLocks noChangeArrowheads="1"/>
          </p:cNvSpPr>
          <p:nvPr/>
        </p:nvSpPr>
        <p:spPr bwMode="auto">
          <a:xfrm>
            <a:off x="6732588" y="5229225"/>
            <a:ext cx="1065212" cy="461963"/>
          </a:xfrm>
          <a:prstGeom prst="rect">
            <a:avLst/>
          </a:prstGeom>
          <a:noFill/>
          <a:ln w="9525">
            <a:noFill/>
            <a:miter lim="800000"/>
            <a:headEnd/>
            <a:tailEnd/>
          </a:ln>
        </p:spPr>
        <p:txBody>
          <a:bodyPr wrap="none">
            <a:spAutoFit/>
          </a:bodyPr>
          <a:lstStyle/>
          <a:p>
            <a:pPr fontAlgn="base">
              <a:spcBef>
                <a:spcPct val="0"/>
              </a:spcBef>
              <a:spcAft>
                <a:spcPct val="0"/>
              </a:spcAft>
            </a:pPr>
            <a:r>
              <a:rPr lang="en-US" sz="2400">
                <a:solidFill>
                  <a:srgbClr val="FF0000"/>
                </a:solidFill>
                <a:cs typeface="Arial" pitchFamily="34" charset="0"/>
              </a:rPr>
              <a:t>Lowest</a:t>
            </a:r>
            <a:endParaRPr lang="en-IN" sz="2400">
              <a:solidFill>
                <a:srgbClr val="FF0000"/>
              </a:solidFill>
              <a:cs typeface="Arial" pitchFamily="34" charset="0"/>
            </a:endParaRPr>
          </a:p>
        </p:txBody>
      </p:sp>
    </p:spTree>
    <p:extLst>
      <p:ext uri="{BB962C8B-B14F-4D97-AF65-F5344CB8AC3E}">
        <p14:creationId xmlns:p14="http://schemas.microsoft.com/office/powerpoint/2010/main" val="2739451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0" y="990600"/>
            <a:ext cx="6670311" cy="4525963"/>
          </a:xfrm>
        </p:spPr>
      </p:pic>
    </p:spTree>
    <p:extLst>
      <p:ext uri="{BB962C8B-B14F-4D97-AF65-F5344CB8AC3E}">
        <p14:creationId xmlns:p14="http://schemas.microsoft.com/office/powerpoint/2010/main" val="33071402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lIns="92075" tIns="46038" rIns="92075" bIns="46038"/>
          <a:lstStyle/>
          <a:p>
            <a:pPr algn="l" eaLnBrk="1" hangingPunct="1"/>
            <a:r>
              <a:rPr lang="en-US" sz="3200" smtClean="0">
                <a:solidFill>
                  <a:schemeClr val="accent1"/>
                </a:solidFill>
              </a:rPr>
              <a:t>Processor Modes</a:t>
            </a:r>
          </a:p>
        </p:txBody>
      </p:sp>
      <p:sp>
        <p:nvSpPr>
          <p:cNvPr id="15363" name="Rectangle 3"/>
          <p:cNvSpPr>
            <a:spLocks noGrp="1" noChangeArrowheads="1"/>
          </p:cNvSpPr>
          <p:nvPr>
            <p:ph type="body" idx="1"/>
          </p:nvPr>
        </p:nvSpPr>
        <p:spPr>
          <a:xfrm>
            <a:off x="230188" y="1143000"/>
            <a:ext cx="8609012" cy="5105400"/>
          </a:xfrm>
        </p:spPr>
        <p:txBody>
          <a:bodyPr lIns="92075" tIns="46038" rIns="92075" bIns="46038" anchor="ctr"/>
          <a:lstStyle/>
          <a:p>
            <a:pPr eaLnBrk="1" hangingPunct="1"/>
            <a:r>
              <a:rPr lang="en-US" sz="1800" smtClean="0"/>
              <a:t>The ARM has seven basic operating modes:</a:t>
            </a:r>
          </a:p>
          <a:p>
            <a:pPr eaLnBrk="1" hangingPunct="1"/>
            <a:endParaRPr lang="en-US" sz="1800" smtClean="0"/>
          </a:p>
          <a:p>
            <a:pPr lvl="1" eaLnBrk="1" hangingPunct="1"/>
            <a:r>
              <a:rPr lang="en-US" sz="1800" b="1" smtClean="0">
                <a:solidFill>
                  <a:srgbClr val="FF0000"/>
                </a:solidFill>
              </a:rPr>
              <a:t>User</a:t>
            </a:r>
            <a:r>
              <a:rPr lang="en-US" sz="1800" smtClean="0">
                <a:solidFill>
                  <a:srgbClr val="FF0000"/>
                </a:solidFill>
              </a:rPr>
              <a:t> </a:t>
            </a:r>
            <a:r>
              <a:rPr lang="en-US" sz="1800" smtClean="0"/>
              <a:t>: unprivileged mode under which most tasks run</a:t>
            </a:r>
          </a:p>
          <a:p>
            <a:pPr lvl="1" eaLnBrk="1" hangingPunct="1"/>
            <a:endParaRPr lang="en-US" sz="1800" smtClean="0"/>
          </a:p>
          <a:p>
            <a:pPr lvl="1" eaLnBrk="1" hangingPunct="1"/>
            <a:r>
              <a:rPr lang="en-US" sz="1800" b="1" smtClean="0">
                <a:solidFill>
                  <a:srgbClr val="FF0000"/>
                </a:solidFill>
              </a:rPr>
              <a:t>FIQ</a:t>
            </a:r>
            <a:r>
              <a:rPr lang="en-US" sz="1800" smtClean="0"/>
              <a:t> : entered when a high priority (fast) interrupt is raised</a:t>
            </a:r>
          </a:p>
          <a:p>
            <a:pPr lvl="1" eaLnBrk="1" hangingPunct="1"/>
            <a:endParaRPr lang="en-US" sz="1800" smtClean="0"/>
          </a:p>
          <a:p>
            <a:pPr lvl="1" eaLnBrk="1" hangingPunct="1"/>
            <a:r>
              <a:rPr lang="en-US" sz="1800" b="1" smtClean="0">
                <a:solidFill>
                  <a:srgbClr val="FF0000"/>
                </a:solidFill>
              </a:rPr>
              <a:t>IRQ</a:t>
            </a:r>
            <a:r>
              <a:rPr lang="en-US" sz="1800" smtClean="0"/>
              <a:t> : entered when a low priority (normal) interrupt is raised</a:t>
            </a:r>
          </a:p>
          <a:p>
            <a:pPr lvl="1" eaLnBrk="1" hangingPunct="1"/>
            <a:endParaRPr lang="en-US" sz="1800" smtClean="0"/>
          </a:p>
          <a:p>
            <a:pPr lvl="1" eaLnBrk="1" hangingPunct="1"/>
            <a:r>
              <a:rPr lang="en-US" sz="1800" b="1" smtClean="0">
                <a:solidFill>
                  <a:srgbClr val="FF0000"/>
                </a:solidFill>
              </a:rPr>
              <a:t>Supervisor</a:t>
            </a:r>
            <a:r>
              <a:rPr lang="en-US" sz="1800" smtClean="0">
                <a:solidFill>
                  <a:srgbClr val="FF0000"/>
                </a:solidFill>
              </a:rPr>
              <a:t> </a:t>
            </a:r>
            <a:r>
              <a:rPr lang="en-US" sz="1800" smtClean="0"/>
              <a:t>: entered on reset and when a Software Interrupt   instruction is </a:t>
            </a:r>
          </a:p>
          <a:p>
            <a:pPr lvl="1" eaLnBrk="1" hangingPunct="1">
              <a:buFont typeface="Wingdings" pitchFamily="2" charset="2"/>
              <a:buNone/>
            </a:pPr>
            <a:r>
              <a:rPr lang="en-US" sz="1800" smtClean="0"/>
              <a:t>			  executed</a:t>
            </a:r>
          </a:p>
          <a:p>
            <a:pPr lvl="1" eaLnBrk="1" hangingPunct="1"/>
            <a:r>
              <a:rPr lang="en-US" sz="1800" b="1" smtClean="0">
                <a:solidFill>
                  <a:srgbClr val="FF0000"/>
                </a:solidFill>
              </a:rPr>
              <a:t>Abort</a:t>
            </a:r>
            <a:r>
              <a:rPr lang="en-US" sz="1800" smtClean="0">
                <a:solidFill>
                  <a:srgbClr val="FF0000"/>
                </a:solidFill>
              </a:rPr>
              <a:t> </a:t>
            </a:r>
            <a:r>
              <a:rPr lang="en-US" sz="1800" smtClean="0"/>
              <a:t>: used to handle memory access violations</a:t>
            </a:r>
          </a:p>
          <a:p>
            <a:pPr lvl="1" eaLnBrk="1" hangingPunct="1"/>
            <a:endParaRPr lang="en-US" sz="1800" smtClean="0"/>
          </a:p>
          <a:p>
            <a:pPr lvl="1" eaLnBrk="1" hangingPunct="1"/>
            <a:r>
              <a:rPr lang="en-US" sz="1800" b="1" smtClean="0">
                <a:solidFill>
                  <a:srgbClr val="FF0000"/>
                </a:solidFill>
              </a:rPr>
              <a:t>Undef</a:t>
            </a:r>
            <a:r>
              <a:rPr lang="en-US" sz="1800" smtClean="0"/>
              <a:t> : used to handle undefined instructions</a:t>
            </a:r>
          </a:p>
          <a:p>
            <a:pPr lvl="1" eaLnBrk="1" hangingPunct="1"/>
            <a:endParaRPr lang="en-US" sz="1800" smtClean="0"/>
          </a:p>
          <a:p>
            <a:pPr lvl="1" eaLnBrk="1" hangingPunct="1"/>
            <a:r>
              <a:rPr lang="en-US" sz="1800" b="1" smtClean="0">
                <a:solidFill>
                  <a:srgbClr val="FF0000"/>
                </a:solidFill>
              </a:rPr>
              <a:t>System</a:t>
            </a:r>
            <a:r>
              <a:rPr lang="en-US" sz="1800" smtClean="0">
                <a:solidFill>
                  <a:srgbClr val="FF0000"/>
                </a:solidFill>
              </a:rPr>
              <a:t> </a:t>
            </a:r>
            <a:r>
              <a:rPr lang="en-US" sz="1800" smtClean="0"/>
              <a:t>: privileged mode using the same registers as user mode</a:t>
            </a:r>
          </a:p>
        </p:txBody>
      </p:sp>
      <p:sp>
        <p:nvSpPr>
          <p:cNvPr id="4" name="Date Placeholder 3"/>
          <p:cNvSpPr>
            <a:spLocks noGrp="1"/>
          </p:cNvSpPr>
          <p:nvPr>
            <p:ph type="dt" sz="half" idx="4294967295"/>
          </p:nvPr>
        </p:nvSpPr>
        <p:spPr>
          <a:xfrm>
            <a:off x="457200" y="6356350"/>
            <a:ext cx="2133600" cy="365125"/>
          </a:xfrm>
          <a:prstGeom prst="rect">
            <a:avLst/>
          </a:prstGeom>
        </p:spPr>
        <p:txBody>
          <a:bodyPr/>
          <a:lstStyle/>
          <a:p>
            <a:pPr>
              <a:defRPr/>
            </a:pPr>
            <a:fld id="{C0902BDC-AFAF-4DED-8951-E8A8E82315E9}" type="datetime1">
              <a:rPr lang="en-IN" smtClean="0">
                <a:solidFill>
                  <a:prstClr val="black">
                    <a:tint val="75000"/>
                  </a:prstClr>
                </a:solidFill>
              </a:rPr>
              <a:pPr>
                <a:defRPr/>
              </a:pPr>
              <a:t>03-08-2019</a:t>
            </a:fld>
            <a:endParaRPr lang="en-IN">
              <a:solidFill>
                <a:prstClr val="black">
                  <a:tint val="75000"/>
                </a:prstClr>
              </a:solidFill>
            </a:endParaRPr>
          </a:p>
        </p:txBody>
      </p:sp>
    </p:spTree>
    <p:extLst>
      <p:ext uri="{BB962C8B-B14F-4D97-AF65-F5344CB8AC3E}">
        <p14:creationId xmlns:p14="http://schemas.microsoft.com/office/powerpoint/2010/main" val="213065443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2001-2005\8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2001-2005\8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685800"/>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40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0000"/>
                </a:solidFill>
              </a:rPr>
              <a:t>IT 209 Course Outline</a:t>
            </a:r>
            <a:br>
              <a:rPr lang="en-US" dirty="0" smtClean="0">
                <a:solidFill>
                  <a:srgbClr val="FF0000"/>
                </a:solidFill>
              </a:rPr>
            </a:br>
            <a:r>
              <a:rPr lang="en-US" dirty="0" smtClean="0">
                <a:solidFill>
                  <a:srgbClr val="FF0000"/>
                </a:solidFill>
              </a:rPr>
              <a:t>Computer Organization</a:t>
            </a:r>
            <a:endParaRPr lang="en-US" dirty="0">
              <a:solidFill>
                <a:srgbClr val="FF0000"/>
              </a:solidFill>
            </a:endParaRPr>
          </a:p>
        </p:txBody>
      </p:sp>
      <p:sp>
        <p:nvSpPr>
          <p:cNvPr id="3" name="Subtitle 2"/>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Course Outline</a:t>
            </a:r>
            <a:endParaRPr lang="en-US" dirty="0"/>
          </a:p>
        </p:txBody>
      </p:sp>
      <p:sp>
        <p:nvSpPr>
          <p:cNvPr id="3" name="Content Placeholder 2"/>
          <p:cNvSpPr>
            <a:spLocks noGrp="1"/>
          </p:cNvSpPr>
          <p:nvPr>
            <p:ph idx="1"/>
          </p:nvPr>
        </p:nvSpPr>
        <p:spPr>
          <a:xfrm>
            <a:off x="457200" y="1219200"/>
            <a:ext cx="8229600" cy="5257800"/>
          </a:xfrm>
        </p:spPr>
        <p:txBody>
          <a:bodyPr>
            <a:normAutofit lnSpcReduction="10000"/>
          </a:bodyPr>
          <a:lstStyle/>
          <a:p>
            <a:r>
              <a:rPr lang="en-US" dirty="0" smtClean="0">
                <a:solidFill>
                  <a:srgbClr val="FF0000"/>
                </a:solidFill>
              </a:rPr>
              <a:t>Module 1:</a:t>
            </a:r>
          </a:p>
          <a:p>
            <a:pPr lvl="1"/>
            <a:r>
              <a:rPr lang="en-US" dirty="0" smtClean="0"/>
              <a:t>Course outline, Grading policy, Goals and importance of the course </a:t>
            </a:r>
          </a:p>
          <a:p>
            <a:r>
              <a:rPr lang="en-US" dirty="0" smtClean="0">
                <a:solidFill>
                  <a:srgbClr val="FF0000"/>
                </a:solidFill>
              </a:rPr>
              <a:t>Module 2:</a:t>
            </a:r>
          </a:p>
          <a:p>
            <a:pPr lvl="1"/>
            <a:r>
              <a:rPr lang="en-US" dirty="0" smtClean="0"/>
              <a:t>Explanation of the components of the processors</a:t>
            </a:r>
          </a:p>
          <a:p>
            <a:pPr lvl="2"/>
            <a:r>
              <a:rPr lang="en-US" dirty="0" smtClean="0"/>
              <a:t>History of computers</a:t>
            </a:r>
          </a:p>
          <a:p>
            <a:pPr lvl="2"/>
            <a:r>
              <a:rPr lang="en-US" dirty="0" smtClean="0"/>
              <a:t>How can a processor understand your program and concept of Instructions</a:t>
            </a:r>
          </a:p>
          <a:p>
            <a:pPr lvl="2"/>
            <a:r>
              <a:rPr lang="en-US" dirty="0" smtClean="0"/>
              <a:t>Registers</a:t>
            </a:r>
          </a:p>
          <a:p>
            <a:pPr lvl="2"/>
            <a:r>
              <a:rPr lang="en-US" dirty="0" smtClean="0"/>
              <a:t>Program counter</a:t>
            </a:r>
          </a:p>
          <a:p>
            <a:pPr lvl="2"/>
            <a:r>
              <a:rPr lang="en-US" dirty="0" smtClean="0"/>
              <a:t>Memory / stored program concept</a:t>
            </a:r>
          </a:p>
          <a:p>
            <a:pPr lvl="2"/>
            <a:r>
              <a:rPr lang="en-US" dirty="0" smtClean="0"/>
              <a:t>ALU</a:t>
            </a:r>
          </a:p>
          <a:p>
            <a:pPr lvl="2"/>
            <a:r>
              <a:rPr lang="en-US" dirty="0" smtClean="0"/>
              <a:t>Pipelines</a:t>
            </a:r>
          </a:p>
          <a:p>
            <a:pPr lvl="2"/>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715000"/>
          </a:xfrm>
        </p:spPr>
        <p:txBody>
          <a:bodyPr/>
          <a:lstStyle/>
          <a:p>
            <a:r>
              <a:rPr lang="en-US" dirty="0" smtClean="0">
                <a:solidFill>
                  <a:srgbClr val="FF0000"/>
                </a:solidFill>
              </a:rPr>
              <a:t>Module 3: </a:t>
            </a:r>
            <a:r>
              <a:rPr lang="en-US" sz="2000" dirty="0" smtClean="0"/>
              <a:t>(Read AAL Ch 4, 5, 6,7)</a:t>
            </a:r>
            <a:endParaRPr lang="en-US" dirty="0" smtClean="0"/>
          </a:p>
          <a:p>
            <a:pPr lvl="1"/>
            <a:r>
              <a:rPr lang="en-US" dirty="0" smtClean="0"/>
              <a:t>Study of ARM ISA version 4T</a:t>
            </a:r>
          </a:p>
          <a:p>
            <a:pPr lvl="2"/>
            <a:r>
              <a:rPr lang="en-US" dirty="0" smtClean="0"/>
              <a:t>Load/Store instructions</a:t>
            </a:r>
          </a:p>
          <a:p>
            <a:pPr lvl="2"/>
            <a:r>
              <a:rPr lang="en-US" dirty="0" smtClean="0"/>
              <a:t>Arithmetical instructions</a:t>
            </a:r>
          </a:p>
          <a:p>
            <a:pPr lvl="2"/>
            <a:r>
              <a:rPr lang="en-US" dirty="0" smtClean="0"/>
              <a:t>Logical instructions</a:t>
            </a:r>
          </a:p>
          <a:p>
            <a:pPr lvl="2"/>
            <a:r>
              <a:rPr lang="en-US" dirty="0" smtClean="0"/>
              <a:t>Control instructions</a:t>
            </a:r>
          </a:p>
          <a:p>
            <a:r>
              <a:rPr lang="en-US" dirty="0" smtClean="0">
                <a:solidFill>
                  <a:srgbClr val="FF0000"/>
                </a:solidFill>
              </a:rPr>
              <a:t>Module 4: </a:t>
            </a:r>
            <a:r>
              <a:rPr lang="en-US" sz="2000" dirty="0" smtClean="0"/>
              <a:t>(Read AAL Ch 8, 10 and 14)</a:t>
            </a:r>
            <a:endParaRPr lang="en-US" dirty="0" smtClean="0">
              <a:solidFill>
                <a:srgbClr val="FF0000"/>
              </a:solidFill>
            </a:endParaRPr>
          </a:p>
          <a:p>
            <a:pPr lvl="1"/>
            <a:r>
              <a:rPr lang="en-US" dirty="0" smtClean="0"/>
              <a:t>Loops and Branches</a:t>
            </a:r>
          </a:p>
          <a:p>
            <a:pPr lvl="1"/>
            <a:r>
              <a:rPr lang="en-US" dirty="0" smtClean="0"/>
              <a:t>Subroutines and Stacks</a:t>
            </a:r>
          </a:p>
          <a:p>
            <a:pPr lvl="2"/>
            <a:r>
              <a:rPr lang="en-US" dirty="0" smtClean="0"/>
              <a:t>ARM APCS</a:t>
            </a:r>
          </a:p>
          <a:p>
            <a:pPr lvl="2"/>
            <a:r>
              <a:rPr lang="en-US" dirty="0" smtClean="0"/>
              <a:t>Passing parameters to subroutine</a:t>
            </a:r>
          </a:p>
          <a:p>
            <a:pPr lvl="1"/>
            <a:r>
              <a:rPr lang="en-US" dirty="0" smtClean="0"/>
              <a:t>Mixing C and Assembly Language</a:t>
            </a:r>
          </a:p>
          <a:p>
            <a:pPr lvl="2"/>
            <a:endParaRPr lang="en-US" dirty="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905</TotalTime>
  <Words>4867</Words>
  <Application>Microsoft Office PowerPoint</Application>
  <PresentationFormat>On-screen Show (4:3)</PresentationFormat>
  <Paragraphs>1079</Paragraphs>
  <Slides>50</Slides>
  <Notes>14</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Custom Design</vt:lpstr>
      <vt:lpstr>Module 1</vt:lpstr>
      <vt:lpstr>General Information</vt:lpstr>
      <vt:lpstr>Grading Policy</vt:lpstr>
      <vt:lpstr>PowerPoint Presentation</vt:lpstr>
      <vt:lpstr>PowerPoint Presentation</vt:lpstr>
      <vt:lpstr>PowerPoint Presentation</vt:lpstr>
      <vt:lpstr>IT 209 Course Outline Computer Organization</vt:lpstr>
      <vt:lpstr>Course Outline</vt:lpstr>
      <vt:lpstr>PowerPoint Presentation</vt:lpstr>
      <vt:lpstr>PowerPoint Presentation</vt:lpstr>
      <vt:lpstr>PowerPoint Presentation</vt:lpstr>
      <vt:lpstr>PowerPoint Presentation</vt:lpstr>
      <vt:lpstr>IT – 209, Computer Organization…</vt:lpstr>
      <vt:lpstr>Where are the Processors?</vt:lpstr>
      <vt:lpstr>PowerPoint Presentation</vt:lpstr>
      <vt:lpstr>Number of Processor Sold World-wide?</vt:lpstr>
      <vt:lpstr>Historical view</vt:lpstr>
      <vt:lpstr>Battle of Architecture: Intel vs ARM vs RISC V</vt:lpstr>
      <vt:lpstr>About Intel (INTC)</vt:lpstr>
      <vt:lpstr>RISC V</vt:lpstr>
      <vt:lpstr>ARM (ARMH)</vt:lpstr>
      <vt:lpstr>ARM Ltd</vt:lpstr>
      <vt:lpstr>ARM’s Activities</vt:lpstr>
      <vt:lpstr>PowerPoint Presentation</vt:lpstr>
      <vt:lpstr>ARM Processor Applications</vt:lpstr>
      <vt:lpstr>ARM…</vt:lpstr>
      <vt:lpstr>Some important qualities of ARM processors</vt:lpstr>
      <vt:lpstr>Reduced Instruction Set Computer Philosophy </vt:lpstr>
      <vt:lpstr>ARM Architecture and Processor</vt:lpstr>
      <vt:lpstr>What is an Instruction and How it is executed?</vt:lpstr>
      <vt:lpstr>Difference between Architecture &amp; implementation</vt:lpstr>
      <vt:lpstr>ARM Processor Naming Convention ARM{x}{y}{z}{T}{D}{M}{I}{E}{J}{F} – {S}</vt:lpstr>
      <vt:lpstr>Relative Performance*</vt:lpstr>
      <vt:lpstr>Details about ARM Architecture</vt:lpstr>
      <vt:lpstr>ARM Architectural History</vt:lpstr>
      <vt:lpstr>How does a processor function</vt:lpstr>
      <vt:lpstr>ARM pipelining Concept</vt:lpstr>
      <vt:lpstr>Data Sizes and Instruction Sets</vt:lpstr>
      <vt:lpstr>PowerPoint Presentation</vt:lpstr>
      <vt:lpstr>Concept of a Program Counter (PC)</vt:lpstr>
      <vt:lpstr>How ARM 7TDMI works</vt:lpstr>
      <vt:lpstr>The ARM7TDMI Core details</vt:lpstr>
      <vt:lpstr>ARM and Thumb Performance</vt:lpstr>
      <vt:lpstr>The ARM Register Set</vt:lpstr>
      <vt:lpstr>Register Organization Summary</vt:lpstr>
      <vt:lpstr>Program Status Registers</vt:lpstr>
      <vt:lpstr>Interrupts and Exceptions</vt:lpstr>
      <vt:lpstr>Types of Interrupts and Exceptions</vt:lpstr>
      <vt:lpstr>Exception Priority</vt:lpstr>
      <vt:lpstr>Processor Modes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209 Course Outline Computer Organization</dc:title>
  <dc:creator>Amit</dc:creator>
  <cp:lastModifiedBy>Amit</cp:lastModifiedBy>
  <cp:revision>59</cp:revision>
  <dcterms:created xsi:type="dcterms:W3CDTF">2013-07-03T00:06:37Z</dcterms:created>
  <dcterms:modified xsi:type="dcterms:W3CDTF">2019-08-03T07:42:55Z</dcterms:modified>
</cp:coreProperties>
</file>